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80"/>
  </p:notesMasterIdLst>
  <p:handoutMasterIdLst>
    <p:handoutMasterId r:id="rId81"/>
  </p:handoutMasterIdLst>
  <p:sldIdLst>
    <p:sldId id="268" r:id="rId5"/>
    <p:sldId id="273" r:id="rId6"/>
    <p:sldId id="269" r:id="rId7"/>
    <p:sldId id="350" r:id="rId8"/>
    <p:sldId id="277" r:id="rId9"/>
    <p:sldId id="278" r:id="rId10"/>
    <p:sldId id="272" r:id="rId11"/>
    <p:sldId id="279" r:id="rId12"/>
    <p:sldId id="280" r:id="rId13"/>
    <p:sldId id="281" r:id="rId14"/>
    <p:sldId id="282" r:id="rId15"/>
    <p:sldId id="351" r:id="rId16"/>
    <p:sldId id="276" r:id="rId17"/>
    <p:sldId id="283" r:id="rId18"/>
    <p:sldId id="321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9" r:id="rId32"/>
    <p:sldId id="300" r:id="rId33"/>
    <p:sldId id="301" r:id="rId34"/>
    <p:sldId id="302" r:id="rId35"/>
    <p:sldId id="304" r:id="rId36"/>
    <p:sldId id="305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5" r:id="rId45"/>
    <p:sldId id="317" r:id="rId46"/>
    <p:sldId id="318" r:id="rId47"/>
    <p:sldId id="319" r:id="rId48"/>
    <p:sldId id="320" r:id="rId49"/>
    <p:sldId id="296" r:id="rId50"/>
    <p:sldId id="298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30" r:id="rId67"/>
    <p:sldId id="331" r:id="rId68"/>
    <p:sldId id="332" r:id="rId69"/>
    <p:sldId id="333" r:id="rId70"/>
    <p:sldId id="334" r:id="rId71"/>
    <p:sldId id="335" r:id="rId72"/>
    <p:sldId id="337" r:id="rId73"/>
    <p:sldId id="336" r:id="rId74"/>
    <p:sldId id="338" r:id="rId75"/>
    <p:sldId id="340" r:id="rId76"/>
    <p:sldId id="341" r:id="rId77"/>
    <p:sldId id="339" r:id="rId78"/>
    <p:sldId id="342" r:id="rId79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BFF77F8-C350-49B7-AB47-F2E3FE4C8F40}">
          <p14:sldIdLst>
            <p14:sldId id="268"/>
            <p14:sldId id="273"/>
            <p14:sldId id="269"/>
            <p14:sldId id="350"/>
            <p14:sldId id="277"/>
            <p14:sldId id="278"/>
            <p14:sldId id="272"/>
            <p14:sldId id="279"/>
            <p14:sldId id="280"/>
            <p14:sldId id="281"/>
            <p14:sldId id="282"/>
            <p14:sldId id="351"/>
            <p14:sldId id="276"/>
            <p14:sldId id="283"/>
            <p14:sldId id="32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9"/>
            <p14:sldId id="300"/>
            <p14:sldId id="301"/>
            <p14:sldId id="302"/>
            <p14:sldId id="304"/>
            <p14:sldId id="305"/>
            <p14:sldId id="307"/>
            <p14:sldId id="308"/>
            <p14:sldId id="309"/>
            <p14:sldId id="310"/>
            <p14:sldId id="311"/>
            <p14:sldId id="313"/>
            <p14:sldId id="314"/>
            <p14:sldId id="315"/>
            <p14:sldId id="317"/>
            <p14:sldId id="318"/>
            <p14:sldId id="319"/>
            <p14:sldId id="320"/>
            <p14:sldId id="296"/>
            <p14:sldId id="298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43"/>
            <p14:sldId id="344"/>
            <p14:sldId id="345"/>
            <p14:sldId id="346"/>
            <p14:sldId id="347"/>
            <p14:sldId id="348"/>
            <p14:sldId id="349"/>
            <p14:sldId id="330"/>
            <p14:sldId id="331"/>
            <p14:sldId id="332"/>
            <p14:sldId id="333"/>
            <p14:sldId id="334"/>
            <p14:sldId id="335"/>
            <p14:sldId id="337"/>
            <p14:sldId id="336"/>
            <p14:sldId id="338"/>
            <p14:sldId id="340"/>
            <p14:sldId id="341"/>
            <p14:sldId id="339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078" autoAdjust="0"/>
  </p:normalViewPr>
  <p:slideViewPr>
    <p:cSldViewPr snapToGrid="0">
      <p:cViewPr varScale="1">
        <p:scale>
          <a:sx n="80" d="100"/>
          <a:sy n="80" d="100"/>
        </p:scale>
        <p:origin x="78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94FFE89-DD1A-434A-B46E-FC0161681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5BBA22-1009-4062-B497-20D4D1F42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92F9BB-E9D3-4971-98B6-25B67B790E5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2019/10/11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305A3-EF7C-4109-870C-75957F87F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5183E6-2BF7-4148-8288-DCAD651FB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CA6C9-E2E2-4922-B1A7-E6462166C8C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59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3150C38-C506-467B-8DC0-1448EE621FE9}" type="datetime1">
              <a:rPr lang="zh-CN" altLang="en-US" smtClean="0"/>
              <a:pPr/>
              <a:t>2019/10/11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2C70E52-1238-4A7F-867E-2F90BFCA0D60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58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559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我推荐大家都使用</a:t>
            </a:r>
            <a:r>
              <a:rPr lang="en-US" altLang="zh-CN" cap="none" dirty="0"/>
              <a:t>Visual Studio Code</a:t>
            </a:r>
            <a:r>
              <a:rPr lang="zh-CN" altLang="en-US" cap="none" dirty="0"/>
              <a:t>，而不是装一个</a:t>
            </a:r>
            <a:r>
              <a:rPr lang="en-US" altLang="zh-CN" cap="none" dirty="0"/>
              <a:t>VC6</a:t>
            </a:r>
            <a:r>
              <a:rPr lang="zh-CN" altLang="en-US" cap="none" dirty="0"/>
              <a:t>，或者</a:t>
            </a:r>
            <a:r>
              <a:rPr lang="en-US" altLang="zh-CN" cap="none" dirty="0" err="1"/>
              <a:t>Codeblocks</a:t>
            </a:r>
            <a:r>
              <a:rPr lang="zh-CN" altLang="en-US" cap="none" dirty="0"/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美其名曰，“我们当年用记事本还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XXXX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，现在的学生被惯坏了”这种话。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7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为什么计院的程序设计课要求学</a:t>
            </a:r>
            <a:r>
              <a:rPr lang="en-US" altLang="zh-CN" dirty="0"/>
              <a:t>python</a:t>
            </a:r>
            <a:r>
              <a:rPr lang="zh-CN" altLang="en-US" dirty="0"/>
              <a:t>，而软院要求学</a:t>
            </a:r>
            <a:r>
              <a:rPr lang="en-US" altLang="zh-CN" dirty="0"/>
              <a:t>C</a:t>
            </a:r>
            <a:r>
              <a:rPr lang="zh-CN" altLang="en-US" dirty="0"/>
              <a:t>语言呢？</a:t>
            </a:r>
            <a:endParaRPr lang="en-US" altLang="zh-CN" dirty="0"/>
          </a:p>
          <a:p>
            <a:r>
              <a:rPr lang="zh-CN" altLang="en-US" dirty="0"/>
              <a:t>因为软院设计到系统操作，而贴近操作系统的</a:t>
            </a:r>
            <a:r>
              <a:rPr lang="en-US" altLang="zh-CN" dirty="0"/>
              <a:t>C</a:t>
            </a:r>
            <a:r>
              <a:rPr lang="zh-CN" altLang="en-US" dirty="0"/>
              <a:t>语言可以更快地执行命令，计院设计的程序并非复杂的程序，一般可以用</a:t>
            </a:r>
            <a:r>
              <a:rPr lang="en-US" altLang="zh-CN" dirty="0"/>
              <a:t>python</a:t>
            </a:r>
            <a:r>
              <a:rPr lang="zh-CN" altLang="en-US" dirty="0"/>
              <a:t>快速简单地完成。</a:t>
            </a:r>
            <a:endParaRPr lang="en-US" altLang="zh-CN" dirty="0"/>
          </a:p>
          <a:p>
            <a:r>
              <a:rPr lang="zh-CN" altLang="en-US" dirty="0"/>
              <a:t>但并非你们就不可以学习另外一种语言。</a:t>
            </a:r>
            <a:r>
              <a:rPr lang="en-US" altLang="zh-CN" dirty="0"/>
              <a:t>C</a:t>
            </a:r>
            <a:r>
              <a:rPr lang="zh-CN" altLang="en-US" dirty="0"/>
              <a:t>语言比</a:t>
            </a:r>
            <a:r>
              <a:rPr lang="en-US" altLang="zh-CN" dirty="0"/>
              <a:t>python</a:t>
            </a:r>
            <a:r>
              <a:rPr lang="zh-CN" altLang="en-US" dirty="0"/>
              <a:t>更难，</a:t>
            </a:r>
            <a:r>
              <a:rPr lang="en-US" altLang="zh-CN" dirty="0"/>
              <a:t>python</a:t>
            </a:r>
            <a:r>
              <a:rPr lang="zh-CN" altLang="en-US" dirty="0"/>
              <a:t>很容易看懂，而</a:t>
            </a:r>
            <a:r>
              <a:rPr lang="en-US" altLang="zh-CN" dirty="0"/>
              <a:t>C</a:t>
            </a:r>
            <a:r>
              <a:rPr lang="zh-CN" altLang="en-US" dirty="0"/>
              <a:t>语言相反。有的人刚刚学习了</a:t>
            </a:r>
            <a:r>
              <a:rPr lang="en-US" altLang="zh-CN" dirty="0"/>
              <a:t>python</a:t>
            </a:r>
            <a:r>
              <a:rPr lang="zh-CN" altLang="en-US" dirty="0"/>
              <a:t>这样简单的高级语言，遇到</a:t>
            </a:r>
            <a:r>
              <a:rPr lang="en-US" altLang="zh-CN" dirty="0"/>
              <a:t>C</a:t>
            </a:r>
            <a:r>
              <a:rPr lang="zh-CN" altLang="en-US" dirty="0"/>
              <a:t>就被吓跑了。</a:t>
            </a:r>
            <a:endParaRPr lang="en-US" altLang="zh-CN" dirty="0"/>
          </a:p>
          <a:p>
            <a:r>
              <a:rPr lang="zh-CN" altLang="en-US" dirty="0"/>
              <a:t>在你了解到</a:t>
            </a:r>
            <a:r>
              <a:rPr lang="en-US" altLang="zh-CN" dirty="0"/>
              <a:t>python</a:t>
            </a:r>
            <a:r>
              <a:rPr lang="zh-CN" altLang="en-US" dirty="0"/>
              <a:t>的性能问题时，你才会了解</a:t>
            </a:r>
            <a:r>
              <a:rPr lang="en-US" altLang="zh-CN" dirty="0"/>
              <a:t>python</a:t>
            </a:r>
            <a:r>
              <a:rPr lang="zh-CN" altLang="en-US" dirty="0"/>
              <a:t>是解释型语言，</a:t>
            </a:r>
            <a:r>
              <a:rPr lang="en-US" altLang="zh-CN" dirty="0"/>
              <a:t>C</a:t>
            </a:r>
            <a:r>
              <a:rPr lang="zh-CN" altLang="en-US" dirty="0"/>
              <a:t>是编程型语言，你才会思考为什么</a:t>
            </a:r>
            <a:r>
              <a:rPr lang="en-US" altLang="zh-CN" dirty="0"/>
              <a:t>C</a:t>
            </a:r>
            <a:r>
              <a:rPr lang="zh-CN" altLang="en-US" dirty="0"/>
              <a:t>更快，进而如果需要用</a:t>
            </a:r>
            <a:r>
              <a:rPr lang="en-US" altLang="zh-CN" dirty="0"/>
              <a:t>C</a:t>
            </a:r>
            <a:r>
              <a:rPr lang="zh-CN" altLang="en-US" dirty="0"/>
              <a:t>，才学</a:t>
            </a:r>
            <a:r>
              <a:rPr lang="en-US" altLang="zh-CN" dirty="0"/>
              <a:t>C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你会发现你的视野在逐步地被打开。</a:t>
            </a:r>
            <a:endParaRPr lang="en-US" altLang="zh-CN" dirty="0"/>
          </a:p>
          <a:p>
            <a:r>
              <a:rPr lang="zh-CN" altLang="en-US" dirty="0"/>
              <a:t>当你发现某个算法人家实现比你快很多的时候，你会自然地去思考，为什么我的程序运行这么慢，然后发现对方用的数据结构与你不同，甚至用了一些算法，比如动态规划等，这也会驱使你去学习算法，学习数据结构。</a:t>
            </a:r>
            <a:endParaRPr lang="en-US" altLang="zh-CN" dirty="0"/>
          </a:p>
          <a:p>
            <a:r>
              <a:rPr lang="zh-CN" altLang="en-US" dirty="0"/>
              <a:t>有了需求和疑问，再去学，这样一个过程，是学习的金钥匙。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3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计算机相关的内容，包括学科内容和竞赛内容，基本不是教材教学制，而是分布教学制。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什么叫做分布教学制，没有统一完整的教材，我们通过阅读零散的文档和博客来了解知识。这一点和高中教学很不一样，需要大家适应。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所以，当你不懂某个知识点或者不懂某一个应用时，你需要做的不是拿一本书来啃啃啃，而应该是问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，查文档，看博客。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75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作为一个大学生，你应该要学会自己解决自己的问题，如果实在不能自己解决，也要学会问问题的技巧。</a:t>
            </a:r>
            <a:endParaRPr lang="en-US" altLang="zh-CN" dirty="0"/>
          </a:p>
          <a:p>
            <a:r>
              <a:rPr lang="zh-CN" altLang="en-US" dirty="0"/>
              <a:t>向搜索引擎问问题需要注意关键词搜索。</a:t>
            </a:r>
            <a:endParaRPr lang="en-US" altLang="zh-CN" dirty="0"/>
          </a:p>
          <a:p>
            <a:r>
              <a:rPr lang="zh-CN" altLang="en-US" dirty="0"/>
              <a:t>我们不想解决弱智问题。</a:t>
            </a:r>
            <a:endParaRPr lang="en-US" altLang="zh-CN" dirty="0"/>
          </a:p>
          <a:p>
            <a:r>
              <a:rPr lang="zh-CN" altLang="en-US" dirty="0"/>
              <a:t>我们懒得看长问题。</a:t>
            </a:r>
            <a:endParaRPr lang="en-US" altLang="zh-CN" dirty="0"/>
          </a:p>
          <a:p>
            <a:r>
              <a:rPr lang="zh-CN" altLang="en-US" dirty="0"/>
              <a:t>我们对于没有代码高亮的问题，一律丢进垃圾桶并拉入黑名单。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89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接下来我们来介绍一下</a:t>
            </a:r>
            <a:r>
              <a:rPr lang="en-US" altLang="zh-CN" dirty="0"/>
              <a:t>Git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3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021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需要注意的是，</a:t>
            </a:r>
            <a:r>
              <a:rPr lang="en-US" altLang="zh-CN" dirty="0"/>
              <a:t>Git </a:t>
            </a:r>
            <a:r>
              <a:rPr lang="zh-CN" altLang="en-US" dirty="0"/>
              <a:t>管理的是文件修改，而非文件本身。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064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521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Issue</a:t>
            </a:r>
            <a:r>
              <a:rPr lang="zh-CN" altLang="en-US" dirty="0"/>
              <a:t>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96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每年计算机类的大一新生不计其数，刚进校，一门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语言或者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，学校发一本垃圾教材，按时上课，然后老师在那儿念念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ppt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，吹吹垮垮，讲讲浮点型变量啥的。你若认真听了，那你可能懂了，但是发现不会写，你若没听，玩手机了，你既搞不懂，也不会写，上来上去，蒙在鼓里的人出不来，水平就会一直龟速增长。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有的学生学得一头雾水，开始怀疑自己，准备转专业放弃计算机，有的学生学懂了，写程序一直报错，报到怀疑人生，有的学生觉得教材不好，去书店转了一圈，买了三四本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语言的书，但最后厚厚的灰尘盖在了书上，再也没翻过。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如果持续这样下去，最后都要凉凉。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516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用曹雪芹举例。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所谓「什么人都能打开」是指，</a:t>
            </a:r>
            <a:r>
              <a:rPr lang="en-US" altLang="zh-CN" dirty="0">
                <a:effectLst/>
              </a:rPr>
              <a:t>Markdown</a:t>
            </a:r>
            <a:r>
              <a:rPr lang="zh-CN" altLang="en-US" dirty="0">
                <a:effectLst/>
              </a:rPr>
              <a:t>属于兼容性极强的纯文本，可以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用</a:t>
            </a:r>
            <a:r>
              <a:rPr lang="zh-CN" altLang="en-US" dirty="0">
                <a:effectLst/>
              </a:rPr>
              <a:t>所有文本编辑器打开，避免了「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用</a:t>
            </a:r>
            <a:r>
              <a:rPr lang="zh-CN" altLang="en-US" dirty="0">
                <a:effectLst/>
              </a:rPr>
              <a:t> </a:t>
            </a:r>
            <a:r>
              <a:rPr lang="en-US" altLang="zh-CN" dirty="0">
                <a:effectLst/>
              </a:rPr>
              <a:t>Windows </a:t>
            </a:r>
            <a:r>
              <a:rPr lang="zh-CN" altLang="en-US" dirty="0">
                <a:effectLst/>
              </a:rPr>
              <a:t>的人打不开 </a:t>
            </a:r>
            <a:r>
              <a:rPr lang="en-US" altLang="zh-CN" dirty="0">
                <a:effectLst/>
              </a:rPr>
              <a:t>.pages </a:t>
            </a:r>
            <a:r>
              <a:rPr lang="zh-CN" altLang="en-US" dirty="0">
                <a:effectLst/>
              </a:rPr>
              <a:t>文件」的情况发生；</a:t>
            </a:r>
            <a:r>
              <a:rPr lang="en-US" altLang="zh-CN" dirty="0">
                <a:effectLst/>
              </a:rPr>
              <a:t>Markdown</a:t>
            </a:r>
            <a:r>
              <a:rPr lang="zh-CN" altLang="en-US" dirty="0">
                <a:effectLst/>
              </a:rPr>
              <a:t>文本轻松可转成</a:t>
            </a:r>
            <a:r>
              <a:rPr lang="en-US" altLang="zh-CN" dirty="0">
                <a:effectLst/>
              </a:rPr>
              <a:t>HTML</a:t>
            </a:r>
            <a:r>
              <a:rPr lang="zh-CN" altLang="en-US" dirty="0">
                <a:effectLst/>
              </a:rPr>
              <a:t>、电子书等格式，而</a:t>
            </a:r>
            <a:r>
              <a:rPr lang="en-US" altLang="zh-CN" dirty="0">
                <a:effectLst/>
              </a:rPr>
              <a:t>HTML </a:t>
            </a:r>
            <a:r>
              <a:rPr lang="zh-CN" altLang="en-US" dirty="0">
                <a:effectLst/>
              </a:rPr>
              <a:t>是整个万维网（</a:t>
            </a:r>
            <a:r>
              <a:rPr lang="en-US" altLang="zh-CN" dirty="0">
                <a:effectLst/>
              </a:rPr>
              <a:t>web</a:t>
            </a:r>
            <a:r>
              <a:rPr lang="zh-CN" altLang="en-US" dirty="0">
                <a:effectLst/>
              </a:rPr>
              <a:t>）的标记语言，也是目前主流电子书格式（ </a:t>
            </a:r>
            <a:r>
              <a:rPr lang="en-US" altLang="zh-CN" dirty="0">
                <a:effectLst/>
              </a:rPr>
              <a:t>EPUB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>
                <a:effectLst/>
              </a:rPr>
              <a:t>mobi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Kindle</a:t>
            </a:r>
            <a:r>
              <a:rPr lang="zh-CN" altLang="en-US" dirty="0">
                <a:effectLst/>
              </a:rPr>
              <a:t>专有格式 </a:t>
            </a:r>
            <a:r>
              <a:rPr lang="en-US" altLang="zh-CN" dirty="0">
                <a:effectLst/>
              </a:rPr>
              <a:t>.</a:t>
            </a:r>
            <a:r>
              <a:rPr lang="en-US" altLang="zh-CN" dirty="0" err="1">
                <a:effectLst/>
              </a:rPr>
              <a:t>azw</a:t>
            </a:r>
            <a:r>
              <a:rPr lang="zh-CN" altLang="en-US" dirty="0">
                <a:effectLst/>
              </a:rPr>
              <a:t>）所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用</a:t>
            </a:r>
            <a:r>
              <a:rPr lang="zh-CN" altLang="en-US" dirty="0">
                <a:effectLst/>
              </a:rPr>
              <a:t>的标记语言。人们如果采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用</a:t>
            </a:r>
            <a:r>
              <a:rPr lang="en-US" altLang="zh-CN" dirty="0">
                <a:effectLst/>
              </a:rPr>
              <a:t>Markdown </a:t>
            </a:r>
            <a:r>
              <a:rPr lang="zh-CN" altLang="en-US" dirty="0">
                <a:effectLst/>
              </a:rPr>
              <a:t>标注格式，对日后的文件转换工作将大有裨益。</a:t>
            </a:r>
          </a:p>
          <a:p>
            <a:r>
              <a:rPr lang="zh-CN" altLang="en-US" dirty="0">
                <a:effectLst/>
              </a:rPr>
              <a:t>所谓「排版样式不变」是指，在转化为富文本</a:t>
            </a:r>
            <a:r>
              <a:rPr lang="en-US" altLang="zh-CN" dirty="0">
                <a:effectLst/>
              </a:rPr>
              <a:t>/HTML</a:t>
            </a:r>
            <a:r>
              <a:rPr lang="zh-CN" altLang="en-US" dirty="0">
                <a:effectLst/>
              </a:rPr>
              <a:t>等格式后依然可以保留原本的排版和阅读体验。不会出现「我这篇稿子是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用</a:t>
            </a:r>
            <a:r>
              <a:rPr lang="zh-CN" altLang="en-US" dirty="0">
                <a:effectLst/>
              </a:rPr>
              <a:t>旧版 </a:t>
            </a:r>
            <a:r>
              <a:rPr lang="en-US" altLang="zh-CN" dirty="0">
                <a:effectLst/>
              </a:rPr>
              <a:t>Word </a:t>
            </a:r>
            <a:r>
              <a:rPr lang="zh-CN" altLang="en-US" dirty="0">
                <a:effectLst/>
              </a:rPr>
              <a:t>写的，你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用</a:t>
            </a:r>
            <a:r>
              <a:rPr lang="zh-CN" altLang="en-US" dirty="0">
                <a:effectLst/>
              </a:rPr>
              <a:t>新版 </a:t>
            </a:r>
            <a:r>
              <a:rPr lang="en-US" altLang="zh-CN" dirty="0">
                <a:effectLst/>
              </a:rPr>
              <a:t>Word </a:t>
            </a:r>
            <a:r>
              <a:rPr lang="zh-CN" altLang="en-US" dirty="0">
                <a:effectLst/>
              </a:rPr>
              <a:t>看可能格式会有点问题」的情况。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048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389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617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我推荐大家都使用</a:t>
            </a:r>
            <a:r>
              <a:rPr lang="en-US" altLang="zh-CN" cap="none" dirty="0"/>
              <a:t>Visual Studio Code</a:t>
            </a:r>
            <a:r>
              <a:rPr lang="zh-CN" altLang="en-US" cap="none" dirty="0"/>
              <a:t>，而不是装一个</a:t>
            </a:r>
            <a:r>
              <a:rPr lang="en-US" altLang="zh-CN" cap="none" dirty="0"/>
              <a:t>VC6</a:t>
            </a:r>
            <a:r>
              <a:rPr lang="zh-CN" altLang="en-US" cap="none" dirty="0"/>
              <a:t>，或者</a:t>
            </a:r>
            <a:r>
              <a:rPr lang="en-US" altLang="zh-CN" cap="none" dirty="0" err="1"/>
              <a:t>Codeblocks</a:t>
            </a:r>
            <a:r>
              <a:rPr lang="zh-CN" altLang="en-US" cap="none" dirty="0"/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美其名曰，“我们当年用记事本还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XXXX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，现在的学生被惯坏了”这种话。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981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既然</a:t>
            </a:r>
            <a:r>
              <a:rPr lang="en-US" altLang="zh-CN" dirty="0"/>
              <a:t>VS Code</a:t>
            </a:r>
            <a:r>
              <a:rPr lang="zh-CN" altLang="en-US" dirty="0"/>
              <a:t>不是</a:t>
            </a:r>
            <a:r>
              <a:rPr lang="en-US" altLang="zh-CN" dirty="0"/>
              <a:t>IDE</a:t>
            </a:r>
            <a:r>
              <a:rPr lang="zh-CN" altLang="en-US" dirty="0"/>
              <a:t>，不能进行代码编译，那我们就把它搞成</a:t>
            </a:r>
            <a:r>
              <a:rPr lang="en-US" altLang="zh-CN" dirty="0"/>
              <a:t>IDE</a:t>
            </a:r>
            <a:r>
              <a:rPr lang="zh-CN" altLang="en-US" dirty="0"/>
              <a:t>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46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那我们今天来分析一下，学习计算机的学生，究竟怎样学习才能效果最好，进步最快。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你要学习物理，那么你最好是顺着物理学的发展史学习，先学习牛顿经典物理，再学习热力学，电磁学，再学习相对论，量子力学这些彻底推翻经典物理的理论，再学习量子电动力学这些比较前沿的理论。这种学习过程，我们称为是自底向上的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但学习计算机，真的适合这样吗？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先学习电路，冯诺依曼结构，造一台计算机？然后再用汇编写个操作系统？写个小编译器？最后一步一步往上走，最后开始用高级语言编程？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你要是这么学，必然爆炸，计算机的学习最好是自顶向下的。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有人说，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语言就是高级语言了，从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语言开始学就好了。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03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但是如果要我说，我认为第一节课学生们应该接触的，绝不是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，而是教大家如何使用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Stackoverflow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，告诉你世界上正在发生什么，程序员之间是如何协作的，告诉你在这个大社区，你可以读到这个世界上最牛逼的程序员写的代码。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94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首先，百度是一个以中文信息为主要对象的搜索引擎， 对英语信息的收录量和收录精确性比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Google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差很多。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但是作为程序员，我们如果不会英语，是会错过很多好资源与好的学习机会的。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不过百度也是有其用途的，比如查找一些中文资源的时候。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百度比之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Google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还有很多劣势：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用百度，第一屏的结果往往充斥着广告。而且不少都是用金钱买来的广告位。虽然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也有广告位，但相比百度还是有良心很多的。经过不少的事件，例如 魏泽西，大家对百度已经诟病不少了。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百度的界面没有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Google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那么清爽：是的，作为“视觉生物”，要我在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Google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的界面和百度的界面之间选择，我会毫不犹豫选择前者。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“百度一下，你就更不知道”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百度的结果有不少并不是我们想要的，你还需要自己甄别，很麻烦。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还有，我都开了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Chrome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浏览器上屏蔽广告的插件，百度的搜索结果第一页第一个竟然还是广告。你可以去试试不加屏蔽广告选项的话，百度第一页的搜索结果，基本至少前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个都是广告。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你可以自己尝试用一下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Google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，说不定你就会爱上它，一天不用就浑身难受。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82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当你进入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，看着各种有趣的项目的时候，相信我，你的视野就会在此为起点，快速打开，不断增长，进入一个良性循环。当一个大一新生第一次进入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时，被眼前的各种没听过，没见过，但感觉很厉害的项目所吸引的时候，当他两眼冒光的时候，那么我可以说他这四年，稳了。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166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为什么我们一定要用</a:t>
            </a:r>
            <a:r>
              <a:rPr lang="en-US" altLang="zh-CN" dirty="0"/>
              <a:t>Stack Overflow</a:t>
            </a:r>
            <a:r>
              <a:rPr lang="zh-CN" altLang="en-US" dirty="0"/>
              <a:t>和</a:t>
            </a:r>
            <a:r>
              <a:rPr lang="en-US" altLang="zh-CN" dirty="0"/>
              <a:t>Google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这使得你的可以越过长城防火墙获得更广阔的视野，当</a:t>
            </a:r>
            <a:r>
              <a:rPr lang="en-US" altLang="zh-CN" dirty="0"/>
              <a:t>Google</a:t>
            </a:r>
            <a:r>
              <a:rPr lang="zh-CN" altLang="en-US" dirty="0"/>
              <a:t>可以精准定位你的问题时，学生们还在为百度搜索出来的乱七八糟的搜索结果无可奈何。</a:t>
            </a:r>
            <a:endParaRPr lang="en-US" altLang="zh-CN" dirty="0"/>
          </a:p>
          <a:p>
            <a:r>
              <a:rPr lang="zh-CN" altLang="en-US" dirty="0"/>
              <a:t>你用百度，用中文搜索，你连</a:t>
            </a:r>
            <a:r>
              <a:rPr lang="en-US" altLang="zh-CN" dirty="0" err="1"/>
              <a:t>Stackoverflow</a:t>
            </a:r>
            <a:r>
              <a:rPr lang="zh-CN" altLang="en-US" dirty="0"/>
              <a:t>都搜不出来。</a:t>
            </a:r>
            <a:endParaRPr lang="en-US" altLang="zh-CN" dirty="0"/>
          </a:p>
          <a:p>
            <a:r>
              <a:rPr lang="zh-CN" altLang="en-US" dirty="0"/>
              <a:t>但是你可以去做一个调查，有多少大一结束的学生，没上过</a:t>
            </a:r>
            <a:r>
              <a:rPr lang="en-US" altLang="zh-CN" dirty="0" err="1"/>
              <a:t>Stackoverflow</a:t>
            </a:r>
            <a:r>
              <a:rPr lang="zh-CN" altLang="en-US" dirty="0"/>
              <a:t>，不知道怎么在</a:t>
            </a:r>
            <a:r>
              <a:rPr lang="en-US" altLang="zh-CN" dirty="0" err="1"/>
              <a:t>Github</a:t>
            </a:r>
            <a:r>
              <a:rPr lang="zh-CN" altLang="en-US" dirty="0"/>
              <a:t>提交</a:t>
            </a:r>
            <a:r>
              <a:rPr lang="en-US" altLang="zh-CN" dirty="0"/>
              <a:t>issue</a:t>
            </a:r>
            <a:r>
              <a:rPr lang="zh-CN" altLang="en-US" dirty="0"/>
              <a:t>和</a:t>
            </a:r>
            <a:r>
              <a:rPr lang="en-US" altLang="zh-CN" dirty="0"/>
              <a:t>pull request</a:t>
            </a:r>
            <a:r>
              <a:rPr lang="zh-CN" altLang="en-US" dirty="0"/>
              <a:t>，你统计一下，看看这个比例有多大？</a:t>
            </a:r>
            <a:endParaRPr lang="en-US" altLang="zh-CN" dirty="0"/>
          </a:p>
          <a:p>
            <a:r>
              <a:rPr lang="zh-CN" altLang="en-US" dirty="0"/>
              <a:t>你再统计一下有多少比例的大一结束的学生没用过</a:t>
            </a:r>
            <a:r>
              <a:rPr lang="en-US" altLang="zh-CN" dirty="0"/>
              <a:t>Google</a:t>
            </a:r>
            <a:r>
              <a:rPr lang="zh-CN" altLang="en-US" dirty="0"/>
              <a:t>，并且对其用不了的原因不太清楚？</a:t>
            </a:r>
            <a:endParaRPr lang="en-US" altLang="zh-CN" dirty="0"/>
          </a:p>
          <a:p>
            <a:r>
              <a:rPr lang="zh-CN" altLang="en-US" dirty="0"/>
              <a:t>视野打不开，一切都完了。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16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我还要告诉大家如何使用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云服务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，告诉大家可以买一个一个月十块钱的学生服务器，自己做点有趣的事。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70E52-1238-4A7F-867E-2F90BFCA0D60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88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AAFB855-1BD2-4AAF-A6C9-223529E13849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​​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45E857-266B-4130-8BFF-1612F79A276A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1431602-FF2B-48D1-9784-3A652BE8662C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148FC16-D7EF-4636-AD38-553A6D7D86F0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3A8D771-3EC6-454C-B846-875D6748A3EB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2B4A59B-16FA-4155-B8B4-3FBF23975360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说明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281B91-EE7B-4529-A481-5FD2E4C316C8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1" name="文本占位符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9" name="文本占位符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14" name="直接连接​符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14FB743-A22B-473D-8D8F-3D42015F24A0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题注​的右侧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5A3BD8-7515-4998-B35B-0833EDCAA3D0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1" name="文本框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矩形​：圆角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A0ADAE5-E801-4540-AC94-02AC6B684FBA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B3F3B3F-722F-4F32-A496-4A9BBFC3FEFE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矩形​：圆角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EA05AFB-8D75-443D-BEE4-E53843684B6D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E7FE15E-EF49-4A97-BD0C-DF1E141E0123}" type="datetime1">
              <a:rPr lang="zh-CN" altLang="en-US" noProof="0" smtClean="0"/>
              <a:t>2019/10/11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kU5OCOB#list/path=%2Fpub%2Fgit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notepad-plus-plus.org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ll.moe/git/" TargetMode="External"/><Relationship Id="rId2" Type="http://schemas.openxmlformats.org/officeDocument/2006/relationships/hyperlink" Target="https://www.liaoxuefeng.com/wiki/896043488029600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twbs/bootstrap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egmentfault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tlantern/lantern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zionladderb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支柱图标">
            <a:extLst>
              <a:ext uri="{FF2B5EF4-FFF2-40B4-BE49-F238E27FC236}">
                <a16:creationId xmlns:a16="http://schemas.microsoft.com/office/drawing/2014/main" id="{FC7E2CCC-C53E-454B-9DE0-F2484BA0F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77705" y="1524000"/>
            <a:ext cx="1905000" cy="1905000"/>
          </a:xfrm>
          <a:prstGeom prst="rect">
            <a:avLst/>
          </a:prstGeom>
          <a:ln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计算机类新生指导课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cap="none" dirty="0">
                <a:latin typeface="Vivaldi" panose="03020602050506090804" pitchFamily="66" charset="0"/>
              </a:rPr>
              <a:t>—— By Bill Yang</a:t>
            </a:r>
            <a:endParaRPr lang="zh-CN" altLang="en-US" cap="none" dirty="0">
              <a:latin typeface="Vivaldi" panose="03020602050506090804" pitchFamily="66" charset="0"/>
            </a:endParaRPr>
          </a:p>
          <a:p>
            <a:pPr rtl="0"/>
            <a:endParaRPr lang="zh-CN" altLang="en-US" dirty="0">
              <a:latin typeface="Vivaldi" panose="0302060205050609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2421D-00FB-48DF-817B-413FF593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Visual Studio Code</a:t>
            </a:r>
            <a:endParaRPr lang="zh-CN" altLang="en-US" cap="none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88F1E13-EAFD-4E0E-9F24-C4E74EF865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054" t="3" r="6721" b="3"/>
          <a:stretch/>
        </p:blipFill>
        <p:spPr>
          <a:xfrm>
            <a:off x="685801" y="1803679"/>
            <a:ext cx="5150097" cy="3250642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62ACB4B-1E15-4A3F-A7F7-CBEAB4936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简单来说， </a:t>
            </a:r>
            <a:r>
              <a:rPr lang="en-US" altLang="zh-CN" dirty="0"/>
              <a:t>Visual Studio Code</a:t>
            </a:r>
            <a:r>
              <a:rPr lang="zh-CN" altLang="en-US" dirty="0"/>
              <a:t>是微软提供的跨平台的代码编辑器（像</a:t>
            </a:r>
            <a:r>
              <a:rPr lang="en-US" altLang="zh-CN" dirty="0"/>
              <a:t>Notepad++</a:t>
            </a:r>
            <a:r>
              <a:rPr lang="zh-CN" altLang="en-US" dirty="0"/>
              <a:t>之类），而</a:t>
            </a:r>
            <a:r>
              <a:rPr lang="en-US" altLang="zh-CN" dirty="0"/>
              <a:t>Visual Studio</a:t>
            </a:r>
            <a:r>
              <a:rPr lang="zh-CN" altLang="en-US" dirty="0"/>
              <a:t>是集成开发工具（</a:t>
            </a:r>
            <a:r>
              <a:rPr lang="en-US" altLang="zh-CN" dirty="0"/>
              <a:t>IDE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en-US" altLang="zh-CN" dirty="0"/>
              <a:t>VS Code</a:t>
            </a:r>
            <a:r>
              <a:rPr lang="zh-CN" altLang="en-US" dirty="0"/>
              <a:t>集成了 </a:t>
            </a:r>
            <a:r>
              <a:rPr lang="en-US" altLang="zh-CN" dirty="0"/>
              <a:t>Git </a:t>
            </a:r>
            <a:r>
              <a:rPr lang="zh-CN" altLang="en-US" dirty="0"/>
              <a:t>工具，可以方便地进行代码管理。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概念解释：</a:t>
            </a:r>
            <a:endParaRPr lang="en-US" altLang="zh-CN" dirty="0"/>
          </a:p>
          <a:p>
            <a:r>
              <a:rPr lang="en-US" altLang="zh-CN" dirty="0"/>
              <a:t>IDE</a:t>
            </a:r>
            <a:r>
              <a:rPr lang="zh-CN" altLang="en-US" dirty="0"/>
              <a:t>：自带了编译环境的编辑器，安装即用。</a:t>
            </a:r>
            <a:endParaRPr lang="en-US" altLang="zh-CN" dirty="0"/>
          </a:p>
          <a:p>
            <a:r>
              <a:rPr lang="zh-CN" altLang="en-US" dirty="0"/>
              <a:t>代码编辑器：类似记事本，只能打代码不能编译运行。</a:t>
            </a:r>
          </a:p>
        </p:txBody>
      </p:sp>
    </p:spTree>
    <p:extLst>
      <p:ext uri="{BB962C8B-B14F-4D97-AF65-F5344CB8AC3E}">
        <p14:creationId xmlns:p14="http://schemas.microsoft.com/office/powerpoint/2010/main" val="12938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16498-3E5F-4469-AD47-B4F9BB5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Python </a:t>
            </a:r>
            <a:r>
              <a:rPr lang="zh-CN" altLang="en-US" cap="none" dirty="0"/>
              <a:t>与 </a:t>
            </a:r>
            <a:r>
              <a:rPr lang="en-US" altLang="zh-CN" cap="none" dirty="0"/>
              <a:t>C</a:t>
            </a:r>
            <a:r>
              <a:rPr lang="zh-CN" altLang="en-US" cap="none" dirty="0"/>
              <a:t>语言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7871D93-2E27-4C5D-95E5-3922803D81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39006" y="2401887"/>
            <a:ext cx="4533900" cy="2857500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D219124-B3AA-4F54-A357-208731F945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08031" y="2459037"/>
            <a:ext cx="3800475" cy="2743200"/>
          </a:xfrm>
        </p:spPr>
      </p:pic>
    </p:spTree>
    <p:extLst>
      <p:ext uri="{BB962C8B-B14F-4D97-AF65-F5344CB8AC3E}">
        <p14:creationId xmlns:p14="http://schemas.microsoft.com/office/powerpoint/2010/main" val="17425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7415B9-E8B4-4065-9F4B-120EFF6CC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原则、方法与技巧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81D6F4A4-9EFD-45E4-ACE2-9DB0808CE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23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BA199-95B7-41B3-9A72-44BD819B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两不要与三要：</a:t>
            </a:r>
          </a:p>
        </p:txBody>
      </p:sp>
      <p:pic>
        <p:nvPicPr>
          <p:cNvPr id="10" name="图片 9" descr="小木槌图标 ">
            <a:extLst>
              <a:ext uri="{FF2B5EF4-FFF2-40B4-BE49-F238E27FC236}">
                <a16:creationId xmlns:a16="http://schemas.microsoft.com/office/drawing/2014/main" id="{4CC9C727-CD5E-461F-9DE1-B579A54D1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22" y="609599"/>
            <a:ext cx="1171575" cy="117157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B0985-002E-41EF-80D7-888D432617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zh-CN" altLang="en-US" b="1" dirty="0"/>
              <a:t>学个啥都要买本教材，试图线性地，从头读到尾。</a:t>
            </a:r>
            <a:endParaRPr lang="en-US" altLang="zh-CN" b="1" dirty="0"/>
          </a:p>
          <a:p>
            <a:r>
              <a:rPr lang="zh-CN" altLang="en-US" b="1" dirty="0"/>
              <a:t>不读优质代码，不参考最佳实践，啥都要自己从头开始搞。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8DF191-92D3-4763-97A2-5D879E57C0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b="1" dirty="0"/>
              <a:t>要读文档，英文文档</a:t>
            </a:r>
            <a:endParaRPr lang="zh-CN" altLang="en-US" dirty="0"/>
          </a:p>
          <a:p>
            <a:r>
              <a:rPr lang="zh-CN" altLang="en-US" b="1" dirty="0"/>
              <a:t>做知识输出，用文字总结自己的学习内容。（在这里建议每个人都搭建一个自己的博客，我可能以后还会进行一次搭建博客的讲解）</a:t>
            </a:r>
            <a:endParaRPr lang="zh-CN" altLang="en-US" dirty="0"/>
          </a:p>
          <a:p>
            <a:r>
              <a:rPr lang="zh-CN" altLang="en-US" b="1" dirty="0"/>
              <a:t>多用命令行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1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F6D9D-2F3E-42A1-83E6-10C32C62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如何问问题？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9E6-412C-4E44-8FC8-91451854D8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有问题，首先问 </a:t>
            </a:r>
            <a:r>
              <a:rPr lang="en-US" altLang="zh-CN" dirty="0"/>
              <a:t>Google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Google </a:t>
            </a:r>
            <a:r>
              <a:rPr lang="zh-CN" altLang="en-US" dirty="0"/>
              <a:t>不知道？问 </a:t>
            </a:r>
            <a:r>
              <a:rPr lang="en-US" altLang="zh-CN" dirty="0"/>
              <a:t>Stack Overflow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Stack Overflow</a:t>
            </a:r>
            <a:r>
              <a:rPr lang="zh-CN" altLang="en-US" dirty="0"/>
              <a:t>不知道？看来你遇到那</a:t>
            </a:r>
            <a:r>
              <a:rPr lang="en-US" altLang="zh-CN" dirty="0"/>
              <a:t>5%</a:t>
            </a:r>
            <a:r>
              <a:rPr lang="zh-CN" altLang="en-US" dirty="0"/>
              <a:t>的问题了，此时可以找其他人请教。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03725E-86DB-438A-AA1B-451A978B28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向其他人请教问题需要注意的原则：</a:t>
            </a:r>
            <a:endParaRPr lang="en-US" altLang="zh-CN" dirty="0"/>
          </a:p>
          <a:p>
            <a:r>
              <a:rPr lang="zh-CN" altLang="en-US" dirty="0"/>
              <a:t>请不要向其他人提问那</a:t>
            </a:r>
            <a:r>
              <a:rPr lang="en-US" altLang="zh-CN" dirty="0"/>
              <a:t>95%</a:t>
            </a:r>
            <a:r>
              <a:rPr lang="zh-CN" altLang="en-US" dirty="0"/>
              <a:t>的问题。</a:t>
            </a:r>
            <a:endParaRPr lang="en-US" altLang="zh-CN" dirty="0"/>
          </a:p>
          <a:p>
            <a:r>
              <a:rPr lang="zh-CN" altLang="en-US" dirty="0"/>
              <a:t>请简要地说明问题。</a:t>
            </a:r>
            <a:endParaRPr lang="en-US" altLang="zh-CN" dirty="0"/>
          </a:p>
          <a:p>
            <a:r>
              <a:rPr lang="zh-CN" altLang="en-US" dirty="0"/>
              <a:t>如果需要提供代码，请务必代码高亮！</a:t>
            </a:r>
            <a:endParaRPr lang="en-US" altLang="zh-CN" dirty="0"/>
          </a:p>
          <a:p>
            <a:r>
              <a:rPr lang="zh-CN" altLang="en-US" dirty="0"/>
              <a:t>如果需要用到数学公式，请使用 </a:t>
            </a:r>
            <a:r>
              <a:rPr lang="en-US" altLang="zh-CN" dirty="0"/>
              <a:t>Markdown + LaTeX </a:t>
            </a:r>
            <a:r>
              <a:rPr lang="zh-CN" altLang="en-US" dirty="0"/>
              <a:t>描述你的数学公式。</a:t>
            </a:r>
          </a:p>
        </p:txBody>
      </p:sp>
      <p:pic>
        <p:nvPicPr>
          <p:cNvPr id="5" name="图片 4" descr="小木槌图标 ">
            <a:extLst>
              <a:ext uri="{FF2B5EF4-FFF2-40B4-BE49-F238E27FC236}">
                <a16:creationId xmlns:a16="http://schemas.microsoft.com/office/drawing/2014/main" id="{EBE649EE-8CF3-4043-A156-2E606467A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08" y="609599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0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735B0F-ABFC-4753-AA89-80D67EB7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</a:t>
            </a:r>
            <a:endParaRPr lang="zh-CN" altLang="en-US" cap="none" dirty="0"/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C8DA0F7A-C9A9-40BB-B8AD-CFB986C7E4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113" t="-496" r="267" b="2189"/>
          <a:stretch/>
        </p:blipFill>
        <p:spPr>
          <a:xfrm>
            <a:off x="802107" y="2662989"/>
            <a:ext cx="5047067" cy="2101100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3B7786-A636-445D-A446-B6D01182B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是一种版本管理系统，我们简单的介绍一下它的历史和运行机制，仅要求大家了解，不要求大家掌握。</a:t>
            </a:r>
          </a:p>
        </p:txBody>
      </p:sp>
    </p:spTree>
    <p:extLst>
      <p:ext uri="{BB962C8B-B14F-4D97-AF65-F5344CB8AC3E}">
        <p14:creationId xmlns:p14="http://schemas.microsoft.com/office/powerpoint/2010/main" val="21066523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5468AF-49C8-4743-809F-2759A31D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 </a:t>
            </a:r>
            <a:r>
              <a:rPr lang="zh-CN" altLang="en-US" cap="none" dirty="0"/>
              <a:t>是什么？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32F8D3-832F-4A70-99A0-78DFB19D3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是世界上最先进的分布式版本管理系统（没有之一）。</a:t>
            </a:r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有什么特点？简单来说就是：高端大气上档次！</a:t>
            </a:r>
            <a:endParaRPr lang="en-US" altLang="zh-CN" dirty="0"/>
          </a:p>
          <a:p>
            <a:r>
              <a:rPr lang="zh-CN" altLang="en-US" dirty="0"/>
              <a:t>那么是版本管理系统？如果你用</a:t>
            </a:r>
            <a:r>
              <a:rPr lang="en-US" altLang="zh-CN" dirty="0"/>
              <a:t>Word</a:t>
            </a:r>
            <a:r>
              <a:rPr lang="zh-CN" altLang="en-US" dirty="0"/>
              <a:t>写过长篇大论，那你一定有这样的经历：</a:t>
            </a:r>
            <a:endParaRPr lang="en-US" altLang="zh-CN" dirty="0"/>
          </a:p>
          <a:p>
            <a:r>
              <a:rPr lang="zh-CN" altLang="en-US" dirty="0"/>
              <a:t>想删除一个段落，又怕将来想恢复找不回来怎么办？有办法，先把当前文件“另存为”一个新的</a:t>
            </a:r>
            <a:r>
              <a:rPr lang="en-US" altLang="zh-CN" dirty="0"/>
              <a:t>Word</a:t>
            </a:r>
            <a:r>
              <a:rPr lang="zh-CN" altLang="en-US" dirty="0"/>
              <a:t>文件，再接着改，改到一定程度，再“另存为”一个新的文件，这样一直改下去，最后你的</a:t>
            </a:r>
            <a:r>
              <a:rPr lang="en-US" altLang="zh-CN" dirty="0"/>
              <a:t>Word</a:t>
            </a:r>
            <a:r>
              <a:rPr lang="zh-CN" altLang="en-US" dirty="0"/>
              <a:t>文档变成了这样：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3C6CA9-B35A-41EB-A0CF-33CAA18F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05" y="4135354"/>
            <a:ext cx="3733800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6036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A1EEFA-3FA6-4A8C-987A-9FB8921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 </a:t>
            </a:r>
            <a:r>
              <a:rPr lang="zh-CN" altLang="en-US" cap="none" dirty="0"/>
              <a:t>是什么？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47056E8-0F01-42C9-BB1B-64B5F90D5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595367"/>
          </a:xfrm>
        </p:spPr>
        <p:txBody>
          <a:bodyPr>
            <a:normAutofit/>
          </a:bodyPr>
          <a:lstStyle/>
          <a:p>
            <a:r>
              <a:rPr lang="zh-CN" altLang="en-US" dirty="0"/>
              <a:t>过了一周，你想找回被删除的文字，但是已经记不清删除前保存在哪个文件里了，只好一个一个文件去找，真麻烦。</a:t>
            </a:r>
          </a:p>
          <a:p>
            <a:r>
              <a:rPr lang="zh-CN" altLang="en-US" dirty="0"/>
              <a:t>看着一堆乱七八糟的文件，想保留最新的一个，然后把其他的删掉，又怕哪天会用上，还不敢删，真郁闷。</a:t>
            </a:r>
          </a:p>
          <a:p>
            <a:r>
              <a:rPr lang="zh-CN" altLang="en-US" dirty="0"/>
              <a:t>更要命的是，有些部分需要你的财务同事帮助填写，于是你把文件</a:t>
            </a:r>
            <a:r>
              <a:rPr lang="en-US" altLang="zh-CN" dirty="0"/>
              <a:t>Copy</a:t>
            </a:r>
            <a:r>
              <a:rPr lang="zh-CN" altLang="en-US" dirty="0"/>
              <a:t>到</a:t>
            </a:r>
            <a:r>
              <a:rPr lang="en-US" altLang="zh-CN" dirty="0"/>
              <a:t>U</a:t>
            </a:r>
            <a:r>
              <a:rPr lang="zh-CN" altLang="en-US" dirty="0"/>
              <a:t>盘里给她（也可能通过</a:t>
            </a:r>
            <a:r>
              <a:rPr lang="en-US" altLang="zh-CN" dirty="0"/>
              <a:t>Email</a:t>
            </a:r>
            <a:r>
              <a:rPr lang="zh-CN" altLang="en-US" dirty="0"/>
              <a:t>发送一份给她），然后，你继续修改</a:t>
            </a:r>
            <a:r>
              <a:rPr lang="en-US" altLang="zh-CN" dirty="0"/>
              <a:t>Word</a:t>
            </a:r>
            <a:r>
              <a:rPr lang="zh-CN" altLang="en-US" dirty="0"/>
              <a:t>文件。一天后，同事再把</a:t>
            </a:r>
            <a:r>
              <a:rPr lang="en-US" altLang="zh-CN" dirty="0"/>
              <a:t>Word</a:t>
            </a:r>
            <a:r>
              <a:rPr lang="zh-CN" altLang="en-US" dirty="0"/>
              <a:t>文件传给你，此时，你必须想想，发给她之后到你收到她的文件期间，你作了哪些改动，得把你的改动和她的部分合并，真困难。</a:t>
            </a:r>
          </a:p>
          <a:p>
            <a:r>
              <a:rPr lang="zh-CN" altLang="en-US" dirty="0"/>
              <a:t>于是你想，如果有一个软件，不但能自动帮我记录每次文件的改动，还可以让同事协作编辑，这样就不用自己管理一堆类似的文件了，也不需要把文件传来传去。如果想查看某次改动，只需要在软件里瞄一眼就可以，岂不是很方便？</a:t>
            </a:r>
          </a:p>
        </p:txBody>
      </p:sp>
    </p:spTree>
    <p:extLst>
      <p:ext uri="{BB962C8B-B14F-4D97-AF65-F5344CB8AC3E}">
        <p14:creationId xmlns:p14="http://schemas.microsoft.com/office/powerpoint/2010/main" val="3320393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A1EEFA-3FA6-4A8C-987A-9FB8921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 </a:t>
            </a:r>
            <a:r>
              <a:rPr lang="zh-CN" altLang="en-US" cap="none" dirty="0"/>
              <a:t>是什么？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47056E8-0F01-42C9-BB1B-64B5F90D5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595367"/>
          </a:xfrm>
        </p:spPr>
        <p:txBody>
          <a:bodyPr>
            <a:normAutofit/>
          </a:bodyPr>
          <a:lstStyle/>
          <a:p>
            <a:r>
              <a:rPr lang="zh-CN" altLang="en-US" dirty="0"/>
              <a:t>这个软件用起来就应该像这个样子，能记录每次文件的改动：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这样，你就结束了手动管理多个“版本”的史前时代，进入到版本控制的</a:t>
            </a:r>
            <a:r>
              <a:rPr lang="en-US" altLang="zh-CN" dirty="0"/>
              <a:t>20</a:t>
            </a:r>
            <a:r>
              <a:rPr lang="zh-CN" altLang="en-US" dirty="0"/>
              <a:t>世纪。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96C671-8220-4F5F-B0B0-A7236697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414531"/>
            <a:ext cx="9724752" cy="25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38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A8E030-232D-4FC6-AB26-EED321D1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 </a:t>
            </a:r>
            <a:r>
              <a:rPr lang="zh-CN" altLang="en-US" cap="none" dirty="0"/>
              <a:t>的诞生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C1DB3C-84EA-45E2-B65B-4D9B60143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85204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很多人都知道，</a:t>
            </a:r>
            <a:r>
              <a:rPr lang="en-US" altLang="zh-CN" dirty="0"/>
              <a:t>Linus</a:t>
            </a:r>
            <a:r>
              <a:rPr lang="zh-CN" altLang="en-US" dirty="0"/>
              <a:t>在</a:t>
            </a:r>
            <a:r>
              <a:rPr lang="en-US" altLang="zh-CN" dirty="0"/>
              <a:t>1991</a:t>
            </a:r>
            <a:r>
              <a:rPr lang="zh-CN" altLang="en-US" dirty="0"/>
              <a:t>年创建了开源的</a:t>
            </a:r>
            <a:r>
              <a:rPr lang="en-US" altLang="zh-CN" dirty="0"/>
              <a:t>Linux</a:t>
            </a:r>
            <a:r>
              <a:rPr lang="zh-CN" altLang="en-US" dirty="0"/>
              <a:t>，从此，</a:t>
            </a:r>
            <a:r>
              <a:rPr lang="en-US" altLang="zh-CN" dirty="0"/>
              <a:t>Linux</a:t>
            </a:r>
            <a:r>
              <a:rPr lang="zh-CN" altLang="en-US" dirty="0"/>
              <a:t>系统不断发展，已经成为最大的服务器系统软件了。</a:t>
            </a:r>
          </a:p>
          <a:p>
            <a:r>
              <a:rPr lang="en-US" altLang="zh-CN" dirty="0"/>
              <a:t>Linus</a:t>
            </a:r>
            <a:r>
              <a:rPr lang="zh-CN" altLang="en-US" dirty="0"/>
              <a:t>虽然创建了</a:t>
            </a:r>
            <a:r>
              <a:rPr lang="en-US" altLang="zh-CN" dirty="0"/>
              <a:t>Linux</a:t>
            </a:r>
            <a:r>
              <a:rPr lang="zh-CN" altLang="en-US" dirty="0"/>
              <a:t>，但</a:t>
            </a:r>
            <a:r>
              <a:rPr lang="en-US" altLang="zh-CN" dirty="0"/>
              <a:t>Linux</a:t>
            </a:r>
            <a:r>
              <a:rPr lang="zh-CN" altLang="en-US" dirty="0"/>
              <a:t>的壮大是靠全世界热心的志愿者参与的，这么多人在世界各地为</a:t>
            </a:r>
            <a:r>
              <a:rPr lang="en-US" altLang="zh-CN" dirty="0"/>
              <a:t>Linux</a:t>
            </a:r>
            <a:r>
              <a:rPr lang="zh-CN" altLang="en-US" dirty="0"/>
              <a:t>编写代码，那</a:t>
            </a:r>
            <a:r>
              <a:rPr lang="en-US" altLang="zh-CN" dirty="0"/>
              <a:t>Linux</a:t>
            </a:r>
            <a:r>
              <a:rPr lang="zh-CN" altLang="en-US" dirty="0"/>
              <a:t>的代码是如何管理的呢？</a:t>
            </a:r>
          </a:p>
          <a:p>
            <a:r>
              <a:rPr lang="zh-CN" altLang="en-US" dirty="0"/>
              <a:t>事实是，在</a:t>
            </a:r>
            <a:r>
              <a:rPr lang="en-US" altLang="zh-CN" dirty="0"/>
              <a:t>2002</a:t>
            </a:r>
            <a:r>
              <a:rPr lang="zh-CN" altLang="en-US" dirty="0"/>
              <a:t>年以前，世界各地的志愿者把源代码文件通过</a:t>
            </a:r>
            <a:r>
              <a:rPr lang="en-US" altLang="zh-CN" dirty="0"/>
              <a:t>diff</a:t>
            </a:r>
            <a:r>
              <a:rPr lang="zh-CN" altLang="en-US" dirty="0"/>
              <a:t>的方式发给</a:t>
            </a:r>
            <a:r>
              <a:rPr lang="en-US" altLang="zh-CN" dirty="0"/>
              <a:t>Linus</a:t>
            </a:r>
            <a:r>
              <a:rPr lang="zh-CN" altLang="en-US" dirty="0"/>
              <a:t>，然后由</a:t>
            </a:r>
            <a:r>
              <a:rPr lang="en-US" altLang="zh-CN" dirty="0"/>
              <a:t>Linus</a:t>
            </a:r>
            <a:r>
              <a:rPr lang="zh-CN" altLang="en-US" dirty="0"/>
              <a:t>本人通过手工方式合并代码！</a:t>
            </a:r>
          </a:p>
          <a:p>
            <a:r>
              <a:rPr lang="zh-CN" altLang="en-US" dirty="0"/>
              <a:t>你也许会想，为什么</a:t>
            </a:r>
            <a:r>
              <a:rPr lang="en-US" altLang="zh-CN" dirty="0"/>
              <a:t>Linus</a:t>
            </a:r>
            <a:r>
              <a:rPr lang="zh-CN" altLang="en-US" dirty="0"/>
              <a:t>不把</a:t>
            </a:r>
            <a:r>
              <a:rPr lang="en-US" altLang="zh-CN" dirty="0"/>
              <a:t>Linux</a:t>
            </a:r>
            <a:r>
              <a:rPr lang="zh-CN" altLang="en-US" dirty="0"/>
              <a:t>代码放到版本控制系统里呢？不是有</a:t>
            </a:r>
            <a:r>
              <a:rPr lang="en-US" altLang="zh-CN" dirty="0"/>
              <a:t>CVS</a:t>
            </a:r>
            <a:r>
              <a:rPr lang="zh-CN" altLang="en-US" dirty="0"/>
              <a:t>、</a:t>
            </a:r>
            <a:r>
              <a:rPr lang="en-US" altLang="zh-CN" dirty="0"/>
              <a:t>SVN</a:t>
            </a:r>
            <a:r>
              <a:rPr lang="zh-CN" altLang="en-US" dirty="0"/>
              <a:t>这些免费的版本控制系统吗？因为</a:t>
            </a:r>
            <a:r>
              <a:rPr lang="en-US" altLang="zh-CN" dirty="0"/>
              <a:t>Linus</a:t>
            </a:r>
            <a:r>
              <a:rPr lang="zh-CN" altLang="en-US" dirty="0"/>
              <a:t>坚定地反对</a:t>
            </a:r>
            <a:r>
              <a:rPr lang="en-US" altLang="zh-CN" dirty="0"/>
              <a:t>CVS</a:t>
            </a:r>
            <a:r>
              <a:rPr lang="zh-CN" altLang="en-US" dirty="0"/>
              <a:t>和</a:t>
            </a:r>
            <a:r>
              <a:rPr lang="en-US" altLang="zh-CN" dirty="0"/>
              <a:t>SVN</a:t>
            </a:r>
            <a:r>
              <a:rPr lang="zh-CN" altLang="en-US" dirty="0"/>
              <a:t>，这些集中式的版本控制系统不但速度慢，而且必须联网才能使用。有一些商用的版本控制系统，虽然比</a:t>
            </a:r>
            <a:r>
              <a:rPr lang="en-US" altLang="zh-CN" dirty="0"/>
              <a:t>CVS</a:t>
            </a:r>
            <a:r>
              <a:rPr lang="zh-CN" altLang="en-US" dirty="0"/>
              <a:t>、</a:t>
            </a:r>
            <a:r>
              <a:rPr lang="en-US" altLang="zh-CN" dirty="0"/>
              <a:t>SVN</a:t>
            </a:r>
            <a:r>
              <a:rPr lang="zh-CN" altLang="en-US" dirty="0"/>
              <a:t>好用，但那是付费的，和</a:t>
            </a:r>
            <a:r>
              <a:rPr lang="en-US" altLang="zh-CN" dirty="0"/>
              <a:t>Linux</a:t>
            </a:r>
            <a:r>
              <a:rPr lang="zh-CN" altLang="en-US" dirty="0"/>
              <a:t>的开源精神不符。</a:t>
            </a:r>
          </a:p>
          <a:p>
            <a:r>
              <a:rPr lang="zh-CN" altLang="en-US" dirty="0"/>
              <a:t>不过，到了</a:t>
            </a:r>
            <a:r>
              <a:rPr lang="en-US" altLang="zh-CN" dirty="0"/>
              <a:t>2002</a:t>
            </a:r>
            <a:r>
              <a:rPr lang="zh-CN" altLang="en-US" dirty="0"/>
              <a:t>年，</a:t>
            </a:r>
            <a:r>
              <a:rPr lang="en-US" altLang="zh-CN" dirty="0"/>
              <a:t>Linux</a:t>
            </a:r>
            <a:r>
              <a:rPr lang="zh-CN" altLang="en-US" dirty="0"/>
              <a:t>系统已经发展了十年了，代码库之大让</a:t>
            </a:r>
            <a:r>
              <a:rPr lang="en-US" altLang="zh-CN" dirty="0"/>
              <a:t>Linus</a:t>
            </a:r>
            <a:r>
              <a:rPr lang="zh-CN" altLang="en-US" dirty="0"/>
              <a:t>很难继续通过手工方式管理了，社区的弟兄们也对这种方式表达了强烈不满，于是</a:t>
            </a:r>
            <a:r>
              <a:rPr lang="en-US" altLang="zh-CN" dirty="0"/>
              <a:t>Linus</a:t>
            </a:r>
            <a:r>
              <a:rPr lang="zh-CN" altLang="en-US" dirty="0"/>
              <a:t>选择了一个商业的版本控制系统</a:t>
            </a:r>
            <a:r>
              <a:rPr lang="en-US" altLang="zh-CN" dirty="0" err="1"/>
              <a:t>BitKeeper</a:t>
            </a:r>
            <a:r>
              <a:rPr lang="zh-CN" altLang="en-US" dirty="0"/>
              <a:t>，</a:t>
            </a:r>
            <a:r>
              <a:rPr lang="en-US" altLang="zh-CN" dirty="0" err="1"/>
              <a:t>BitKeeper</a:t>
            </a:r>
            <a:r>
              <a:rPr lang="zh-CN" altLang="en-US" dirty="0"/>
              <a:t>的东家</a:t>
            </a:r>
            <a:r>
              <a:rPr lang="en-US" altLang="zh-CN" dirty="0" err="1"/>
              <a:t>BitMover</a:t>
            </a:r>
            <a:r>
              <a:rPr lang="zh-CN" altLang="en-US" dirty="0"/>
              <a:t>公司出于人道主义精神，授权</a:t>
            </a:r>
            <a:r>
              <a:rPr lang="en-US" altLang="zh-CN" dirty="0"/>
              <a:t>Linux</a:t>
            </a:r>
            <a:r>
              <a:rPr lang="zh-CN" altLang="en-US" dirty="0"/>
              <a:t>社区免费使用这个版本控制系统。</a:t>
            </a:r>
          </a:p>
          <a:p>
            <a:r>
              <a:rPr lang="zh-CN" altLang="en-US" dirty="0"/>
              <a:t>安定团结的大好局面在</a:t>
            </a:r>
            <a:r>
              <a:rPr lang="en-US" altLang="zh-CN" dirty="0"/>
              <a:t>2005</a:t>
            </a:r>
            <a:r>
              <a:rPr lang="zh-CN" altLang="en-US" dirty="0"/>
              <a:t>年就被打破了，原因是</a:t>
            </a:r>
            <a:r>
              <a:rPr lang="en-US" altLang="zh-CN" dirty="0"/>
              <a:t>Linux</a:t>
            </a:r>
            <a:r>
              <a:rPr lang="zh-CN" altLang="en-US" dirty="0"/>
              <a:t>社区牛人聚集，不免沾染了一些梁山好汉的江湖习气。开发</a:t>
            </a:r>
            <a:r>
              <a:rPr lang="en-US" altLang="zh-CN" dirty="0"/>
              <a:t>Samba</a:t>
            </a:r>
            <a:r>
              <a:rPr lang="zh-CN" altLang="en-US" dirty="0"/>
              <a:t>的</a:t>
            </a:r>
            <a:r>
              <a:rPr lang="en-US" altLang="zh-CN" dirty="0"/>
              <a:t>Andrew</a:t>
            </a:r>
            <a:r>
              <a:rPr lang="zh-CN" altLang="en-US" dirty="0"/>
              <a:t>试图破解</a:t>
            </a:r>
            <a:r>
              <a:rPr lang="en-US" altLang="zh-CN" dirty="0" err="1"/>
              <a:t>BitKeeper</a:t>
            </a:r>
            <a:r>
              <a:rPr lang="zh-CN" altLang="en-US" dirty="0"/>
              <a:t>的协议（这么干的其实也不只他一个），被</a:t>
            </a:r>
            <a:r>
              <a:rPr lang="en-US" altLang="zh-CN" dirty="0" err="1"/>
              <a:t>BitMover</a:t>
            </a:r>
            <a:r>
              <a:rPr lang="zh-CN" altLang="en-US" dirty="0"/>
              <a:t>公司发现了（监控工作做得不错！），于是</a:t>
            </a:r>
            <a:r>
              <a:rPr lang="en-US" altLang="zh-CN" dirty="0" err="1"/>
              <a:t>BitMover</a:t>
            </a:r>
            <a:r>
              <a:rPr lang="zh-CN" altLang="en-US" dirty="0"/>
              <a:t>公司怒了，要收回</a:t>
            </a:r>
            <a:r>
              <a:rPr lang="en-US" altLang="zh-CN" dirty="0"/>
              <a:t>Linux</a:t>
            </a:r>
            <a:r>
              <a:rPr lang="zh-CN" altLang="en-US" dirty="0"/>
              <a:t>社区的免费使用权。</a:t>
            </a:r>
          </a:p>
          <a:p>
            <a:r>
              <a:rPr lang="en-US" altLang="zh-CN" dirty="0"/>
              <a:t>Linus</a:t>
            </a:r>
            <a:r>
              <a:rPr lang="zh-CN" altLang="en-US" dirty="0"/>
              <a:t>可以向</a:t>
            </a:r>
            <a:r>
              <a:rPr lang="en-US" altLang="zh-CN" dirty="0" err="1"/>
              <a:t>BitMover</a:t>
            </a:r>
            <a:r>
              <a:rPr lang="zh-CN" altLang="en-US" dirty="0"/>
              <a:t>公司道个歉，保证以后严格管教弟兄们，嗯，这是不可能的。实际情况是这样的：</a:t>
            </a:r>
          </a:p>
          <a:p>
            <a:r>
              <a:rPr lang="en-US" altLang="zh-CN" dirty="0"/>
              <a:t>Linus</a:t>
            </a:r>
            <a:r>
              <a:rPr lang="zh-CN" altLang="en-US" dirty="0"/>
              <a:t>花了两周时间自己用</a:t>
            </a:r>
            <a:r>
              <a:rPr lang="en-US" altLang="zh-CN" dirty="0"/>
              <a:t>C</a:t>
            </a:r>
            <a:r>
              <a:rPr lang="zh-CN" altLang="en-US" dirty="0"/>
              <a:t>写了一个分布式版本控制系统，这就是</a:t>
            </a:r>
            <a:r>
              <a:rPr lang="en-US" altLang="zh-CN" dirty="0"/>
              <a:t>Git</a:t>
            </a:r>
            <a:r>
              <a:rPr lang="zh-CN" altLang="en-US" dirty="0"/>
              <a:t>！一个月之内，</a:t>
            </a:r>
            <a:r>
              <a:rPr lang="en-US" altLang="zh-CN" dirty="0"/>
              <a:t>Linux</a:t>
            </a:r>
            <a:r>
              <a:rPr lang="zh-CN" altLang="en-US" dirty="0"/>
              <a:t>系统的源码已经由</a:t>
            </a:r>
            <a:r>
              <a:rPr lang="en-US" altLang="zh-CN" dirty="0"/>
              <a:t>Git</a:t>
            </a:r>
            <a:r>
              <a:rPr lang="zh-CN" altLang="en-US" dirty="0"/>
              <a:t>管理了！牛是怎么定义的呢？大家可以体会一下。</a:t>
            </a:r>
          </a:p>
          <a:p>
            <a:r>
              <a:rPr lang="en-US" altLang="zh-CN" dirty="0"/>
              <a:t>Git</a:t>
            </a:r>
            <a:r>
              <a:rPr lang="zh-CN" altLang="en-US" dirty="0"/>
              <a:t>迅速成为最流行的分布式版本控制系统，尤其是</a:t>
            </a:r>
            <a:r>
              <a:rPr lang="en-US" altLang="zh-CN" dirty="0"/>
              <a:t>2008</a:t>
            </a:r>
            <a:r>
              <a:rPr lang="zh-CN" altLang="en-US" dirty="0"/>
              <a:t>年，</a:t>
            </a:r>
            <a:r>
              <a:rPr lang="en-US" altLang="zh-CN" dirty="0"/>
              <a:t>GitHub</a:t>
            </a:r>
            <a:r>
              <a:rPr lang="zh-CN" altLang="en-US" dirty="0"/>
              <a:t>网站上线了，它为开源项目免费提供</a:t>
            </a:r>
            <a:r>
              <a:rPr lang="en-US" altLang="zh-CN" dirty="0"/>
              <a:t>Git</a:t>
            </a:r>
            <a:r>
              <a:rPr lang="zh-CN" altLang="en-US" dirty="0"/>
              <a:t>存储，无数开源项目开始迁移至</a:t>
            </a:r>
            <a:r>
              <a:rPr lang="en-US" altLang="zh-CN" dirty="0"/>
              <a:t>GitHub</a:t>
            </a:r>
            <a:r>
              <a:rPr lang="zh-CN" altLang="en-US" dirty="0"/>
              <a:t>，包括</a:t>
            </a:r>
            <a:r>
              <a:rPr lang="en-US" altLang="zh-CN" dirty="0"/>
              <a:t>jQuery</a:t>
            </a:r>
            <a:r>
              <a:rPr lang="zh-CN" altLang="en-US" dirty="0"/>
              <a:t>，</a:t>
            </a:r>
            <a:r>
              <a:rPr lang="en-US" altLang="zh-CN" dirty="0"/>
              <a:t>PHP</a:t>
            </a:r>
            <a:r>
              <a:rPr lang="zh-CN" altLang="en-US" dirty="0"/>
              <a:t>，</a:t>
            </a:r>
            <a:r>
              <a:rPr lang="en-US" altLang="zh-CN" dirty="0"/>
              <a:t>Ruby</a:t>
            </a:r>
            <a:r>
              <a:rPr lang="zh-CN" altLang="en-US" dirty="0"/>
              <a:t>等等。</a:t>
            </a:r>
          </a:p>
          <a:p>
            <a:r>
              <a:rPr lang="zh-CN" altLang="en-US" dirty="0"/>
              <a:t>历史就是这么偶然，如果不是当年</a:t>
            </a:r>
            <a:r>
              <a:rPr lang="en-US" altLang="zh-CN" dirty="0" err="1"/>
              <a:t>BitMover</a:t>
            </a:r>
            <a:r>
              <a:rPr lang="zh-CN" altLang="en-US" dirty="0"/>
              <a:t>公司威胁</a:t>
            </a:r>
            <a:r>
              <a:rPr lang="en-US" altLang="zh-CN" dirty="0"/>
              <a:t>Linux</a:t>
            </a:r>
            <a:r>
              <a:rPr lang="zh-CN" altLang="en-US" dirty="0"/>
              <a:t>社区，可能现在我们就没有免费而超级好用的</a:t>
            </a:r>
            <a:r>
              <a:rPr lang="en-US" altLang="zh-CN" dirty="0"/>
              <a:t>Git</a:t>
            </a:r>
            <a:r>
              <a:rPr lang="zh-CN" altLang="en-US" dirty="0"/>
              <a:t>了。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7327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70BC9-4028-4C57-A49A-BB164F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i="0" dirty="0"/>
              <a:t>学习编程</a:t>
            </a:r>
            <a:r>
              <a:rPr lang="en-US" altLang="zh-CN" i="0" dirty="0"/>
              <a:t>, </a:t>
            </a:r>
            <a:r>
              <a:rPr lang="zh-CN" altLang="en-US" i="0" dirty="0"/>
              <a:t>既要考虑诗和远方</a:t>
            </a:r>
            <a:r>
              <a:rPr lang="en-US" altLang="zh-CN" i="0" dirty="0"/>
              <a:t>, </a:t>
            </a:r>
            <a:r>
              <a:rPr lang="zh-CN" altLang="en-US" i="0" dirty="0"/>
              <a:t>也要考虑眼前的苟且。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059A28-6923-4B5B-9304-CCFE4E2B8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牛岱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C8D87A-A43B-467C-9549-98D8C6155027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举办本次新生指导课的原因与目的</a:t>
            </a:r>
          </a:p>
        </p:txBody>
      </p:sp>
    </p:spTree>
    <p:extLst>
      <p:ext uri="{BB962C8B-B14F-4D97-AF65-F5344CB8AC3E}">
        <p14:creationId xmlns:p14="http://schemas.microsoft.com/office/powerpoint/2010/main" val="198330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294038A-C2BC-4D11-87DF-CBD227AB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集中式 </a:t>
            </a:r>
            <a:r>
              <a:rPr lang="en-US" altLang="zh-CN" dirty="0"/>
              <a:t>VS </a:t>
            </a:r>
            <a:r>
              <a:rPr lang="zh-CN" altLang="en-US" dirty="0"/>
              <a:t>分布式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BE33EF-3A65-41BD-88EB-8817BE674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4655024"/>
          </a:xfrm>
        </p:spPr>
        <p:txBody>
          <a:bodyPr/>
          <a:lstStyle/>
          <a:p>
            <a:r>
              <a:rPr lang="en-US" altLang="zh-CN" dirty="0"/>
              <a:t>Linus</a:t>
            </a:r>
            <a:r>
              <a:rPr lang="zh-CN" altLang="en-US" dirty="0"/>
              <a:t>一直痛恨的</a:t>
            </a:r>
            <a:r>
              <a:rPr lang="en-US" altLang="zh-CN" dirty="0"/>
              <a:t>CVS</a:t>
            </a:r>
            <a:r>
              <a:rPr lang="zh-CN" altLang="en-US" dirty="0"/>
              <a:t>及</a:t>
            </a:r>
            <a:r>
              <a:rPr lang="en-US" altLang="zh-CN" dirty="0"/>
              <a:t>SVN</a:t>
            </a:r>
            <a:r>
              <a:rPr lang="zh-CN" altLang="en-US" dirty="0"/>
              <a:t>都是集中式的版本控制系统，而</a:t>
            </a:r>
            <a:r>
              <a:rPr lang="en-US" altLang="zh-CN" dirty="0"/>
              <a:t>Git</a:t>
            </a:r>
            <a:r>
              <a:rPr lang="zh-CN" altLang="en-US" dirty="0"/>
              <a:t>是分布式版本控制系统，集中式和分布式版本控制系统有什么区别呢？</a:t>
            </a:r>
          </a:p>
          <a:p>
            <a:r>
              <a:rPr lang="zh-CN" altLang="en-US" dirty="0"/>
              <a:t>先说集中式版本控制系统，版本库是集中存放在中央服务器的，而干活的时候，用的都是自己的电脑，所以要先从中央服务器取得最新的版本，然后开始干活，干完活了，再把自己的活推送给中央服务器。中央服务器就好比是一个图书馆，你要改一本书，必须先从图书馆借出来，然后回到家自己改，改完了，再放回图书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集中式版本控制系统最大的毛病就是必须联网才能工作，如果在局域网内还好，带宽够大，速度够快，可如果在互联网上，遇到网速慢的话，可能提交一个</a:t>
            </a:r>
            <a:r>
              <a:rPr lang="en-US" altLang="zh-CN" dirty="0"/>
              <a:t>10M</a:t>
            </a:r>
            <a:r>
              <a:rPr lang="zh-CN" altLang="en-US" dirty="0"/>
              <a:t>的文件就需要</a:t>
            </a:r>
            <a:r>
              <a:rPr lang="en-US" altLang="zh-CN" dirty="0"/>
              <a:t>5</a:t>
            </a:r>
            <a:r>
              <a:rPr lang="zh-CN" altLang="en-US" dirty="0"/>
              <a:t>分钟，这还不得把人给憋死啊。</a:t>
            </a:r>
          </a:p>
        </p:txBody>
      </p:sp>
      <p:pic>
        <p:nvPicPr>
          <p:cNvPr id="1028" name="Picture 4" descr="central-repo">
            <a:extLst>
              <a:ext uri="{FF2B5EF4-FFF2-40B4-BE49-F238E27FC236}">
                <a16:creationId xmlns:a16="http://schemas.microsoft.com/office/drawing/2014/main" id="{851E04E3-E801-4F2D-A30A-B4A17A8E4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14" y="3795710"/>
            <a:ext cx="2708711" cy="1957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67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2FBD07-D5F6-481E-9E5C-802812BA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集中式 </a:t>
            </a:r>
            <a:r>
              <a:rPr lang="en-US" altLang="zh-CN" dirty="0"/>
              <a:t>vs </a:t>
            </a:r>
            <a:r>
              <a:rPr lang="zh-CN" altLang="en-US" dirty="0"/>
              <a:t>分布式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B4CB3E-45C1-4B9F-BAFF-E981F40D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2911949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那分布式版本控制系统与集中式版本控制系统有何不同呢？首先，分布式版本控制系统根本没有“中央服务器”，每个人的电脑上都是一个完整的版本库，这样，你工作的时候，就不需要联网了，因为版本库就在你自己的电脑上。既然每个人电脑上都有一个完整的版本库，那多个人如何协作呢？比方说你在自己电脑上改了文件</a:t>
            </a:r>
            <a:r>
              <a:rPr lang="en-US" altLang="zh-CN" dirty="0"/>
              <a:t>A</a:t>
            </a:r>
            <a:r>
              <a:rPr lang="zh-CN" altLang="en-US" dirty="0"/>
              <a:t>，你的同事也在他的电脑上改了文件</a:t>
            </a:r>
            <a:r>
              <a:rPr lang="en-US" altLang="zh-CN" dirty="0"/>
              <a:t>A</a:t>
            </a:r>
            <a:r>
              <a:rPr lang="zh-CN" altLang="en-US" dirty="0"/>
              <a:t>，这时，你们俩之间只需把各自的修改推送给对方，就可以互相看到对方的修改了。</a:t>
            </a:r>
          </a:p>
          <a:p>
            <a:r>
              <a:rPr lang="zh-CN" altLang="en-US" dirty="0"/>
              <a:t>和集中式版本控制系统相比，分布式版本控制系统的安全性要高很多，因为每个人电脑里都有完整的版本库，某一个人的电脑坏掉了不要紧，随便从其他人那里复制一个就可以了。而集中式版本控制系统的中央服务器要是出了问题，所有人都没法干活了。</a:t>
            </a:r>
          </a:p>
          <a:p>
            <a:r>
              <a:rPr lang="zh-CN" altLang="en-US" dirty="0"/>
              <a:t>在实际使用分布式版本控制系统的时候，其实很少在两人之间的电脑上推送版本库的修改，因为可能你们俩不在一个局域网内，两台电脑互相访问不了，也可能今天你的同事病了，他的电脑压根没有开机。因此，分布式版本控制系统通常也有一台充当“中央服务器”的电脑，但这个服务器的作用仅仅是用来方便“交换”大家的修改，没有它大家也一样干活，只是交换修改不方便而已。</a:t>
            </a:r>
          </a:p>
          <a:p>
            <a:endParaRPr lang="zh-CN" altLang="en-US" dirty="0"/>
          </a:p>
        </p:txBody>
      </p:sp>
      <p:pic>
        <p:nvPicPr>
          <p:cNvPr id="2050" name="Picture 2" descr="distributed-repo">
            <a:extLst>
              <a:ext uri="{FF2B5EF4-FFF2-40B4-BE49-F238E27FC236}">
                <a16:creationId xmlns:a16="http://schemas.microsoft.com/office/drawing/2014/main" id="{1B2A92F5-33D9-4CD2-B0A7-DE1B64EE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4" y="4331826"/>
            <a:ext cx="2800351" cy="2405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6663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134B09B-2733-49C5-9C5E-6B256CFB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集中式 </a:t>
            </a:r>
            <a:r>
              <a:rPr lang="en-US" altLang="zh-CN" dirty="0"/>
              <a:t>vs </a:t>
            </a:r>
            <a:r>
              <a:rPr lang="zh-CN" altLang="en-US" dirty="0"/>
              <a:t>分布式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BA1267E-1ACC-4805-A8DD-D3D46C980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当然，</a:t>
            </a:r>
            <a:r>
              <a:rPr lang="en-US" altLang="zh-CN" dirty="0"/>
              <a:t>Git</a:t>
            </a:r>
            <a:r>
              <a:rPr lang="zh-CN" altLang="en-US" dirty="0"/>
              <a:t>的优势不单是不必联网这么简单，后面我们还会看到</a:t>
            </a:r>
            <a:r>
              <a:rPr lang="en-US" altLang="zh-CN" dirty="0"/>
              <a:t>Git</a:t>
            </a:r>
            <a:r>
              <a:rPr lang="zh-CN" altLang="en-US" dirty="0"/>
              <a:t>极其强大的分支管理，把</a:t>
            </a:r>
            <a:r>
              <a:rPr lang="en-US" altLang="zh-CN" dirty="0"/>
              <a:t>SVN</a:t>
            </a:r>
            <a:r>
              <a:rPr lang="zh-CN" altLang="en-US" dirty="0"/>
              <a:t>等远远抛在了后面。</a:t>
            </a:r>
          </a:p>
          <a:p>
            <a:r>
              <a:rPr lang="en-US" altLang="zh-CN" dirty="0"/>
              <a:t>CVS</a:t>
            </a:r>
            <a:r>
              <a:rPr lang="zh-CN" altLang="en-US" dirty="0"/>
              <a:t>作为最早的开源而且免费的集中式版本控制系统，直到现在还有不少人在用。由于</a:t>
            </a:r>
            <a:r>
              <a:rPr lang="en-US" altLang="zh-CN" dirty="0"/>
              <a:t>CVS</a:t>
            </a:r>
            <a:r>
              <a:rPr lang="zh-CN" altLang="en-US" dirty="0"/>
              <a:t>自身设计的问题，会造成提交文件不完整，版本库莫名其妙损坏的情况。同样是开源而且免费的</a:t>
            </a:r>
            <a:r>
              <a:rPr lang="en-US" altLang="zh-CN" dirty="0"/>
              <a:t>SVN</a:t>
            </a:r>
            <a:r>
              <a:rPr lang="zh-CN" altLang="en-US" dirty="0"/>
              <a:t>修正了</a:t>
            </a:r>
            <a:r>
              <a:rPr lang="en-US" altLang="zh-CN" dirty="0"/>
              <a:t>CVS</a:t>
            </a:r>
            <a:r>
              <a:rPr lang="zh-CN" altLang="en-US" dirty="0"/>
              <a:t>的一些稳定性问题，是目前用得最多的集中式版本库控制系统。</a:t>
            </a:r>
          </a:p>
          <a:p>
            <a:r>
              <a:rPr lang="zh-CN" altLang="en-US" dirty="0"/>
              <a:t>除了免费的外，还有收费的集中式版本控制系统，比如</a:t>
            </a:r>
            <a:r>
              <a:rPr lang="en-US" altLang="zh-CN" dirty="0"/>
              <a:t>IBM</a:t>
            </a:r>
            <a:r>
              <a:rPr lang="zh-CN" altLang="en-US" dirty="0"/>
              <a:t>的</a:t>
            </a:r>
            <a:r>
              <a:rPr lang="en-US" altLang="zh-CN" dirty="0"/>
              <a:t>ClearCase</a:t>
            </a:r>
            <a:r>
              <a:rPr lang="zh-CN" altLang="en-US" dirty="0"/>
              <a:t>（以前是</a:t>
            </a:r>
            <a:r>
              <a:rPr lang="en-US" altLang="zh-CN" dirty="0"/>
              <a:t>Rational</a:t>
            </a:r>
            <a:r>
              <a:rPr lang="zh-CN" altLang="en-US" dirty="0"/>
              <a:t>公司的，被</a:t>
            </a:r>
            <a:r>
              <a:rPr lang="en-US" altLang="zh-CN" dirty="0"/>
              <a:t>IBM</a:t>
            </a:r>
            <a:r>
              <a:rPr lang="zh-CN" altLang="en-US" dirty="0"/>
              <a:t>收购了），特点是安装比</a:t>
            </a:r>
            <a:r>
              <a:rPr lang="en-US" altLang="zh-CN" dirty="0"/>
              <a:t>Windows</a:t>
            </a:r>
            <a:r>
              <a:rPr lang="zh-CN" altLang="en-US" dirty="0"/>
              <a:t>还大，运行比蜗牛还慢，能用</a:t>
            </a:r>
            <a:r>
              <a:rPr lang="en-US" altLang="zh-CN" dirty="0"/>
              <a:t>ClearCase</a:t>
            </a:r>
            <a:r>
              <a:rPr lang="zh-CN" altLang="en-US" dirty="0"/>
              <a:t>的一般是世界</a:t>
            </a:r>
            <a:r>
              <a:rPr lang="en-US" altLang="zh-CN" dirty="0"/>
              <a:t>500</a:t>
            </a:r>
            <a:r>
              <a:rPr lang="zh-CN" altLang="en-US" dirty="0"/>
              <a:t>强，他们有个共同的特点是财大气粗，或者人傻钱多。</a:t>
            </a:r>
          </a:p>
          <a:p>
            <a:r>
              <a:rPr lang="zh-CN" altLang="en-US" dirty="0"/>
              <a:t>微软自己也有一个集中式版本控制系统叫</a:t>
            </a:r>
            <a:r>
              <a:rPr lang="en-US" altLang="zh-CN" dirty="0"/>
              <a:t>VSS</a:t>
            </a:r>
            <a:r>
              <a:rPr lang="zh-CN" altLang="en-US" dirty="0"/>
              <a:t>，集成在</a:t>
            </a:r>
            <a:r>
              <a:rPr lang="en-US" altLang="zh-CN" dirty="0"/>
              <a:t>Visual Studio</a:t>
            </a:r>
            <a:r>
              <a:rPr lang="zh-CN" altLang="en-US" dirty="0"/>
              <a:t>中。由于其反人类的设计，连微软自己都不好意思用了。</a:t>
            </a:r>
          </a:p>
          <a:p>
            <a:r>
              <a:rPr lang="zh-CN" altLang="en-US" dirty="0"/>
              <a:t>分布式版本控制系统除了</a:t>
            </a:r>
            <a:r>
              <a:rPr lang="en-US" altLang="zh-CN" dirty="0"/>
              <a:t>Git</a:t>
            </a:r>
            <a:r>
              <a:rPr lang="zh-CN" altLang="en-US" dirty="0"/>
              <a:t>以及促使</a:t>
            </a:r>
            <a:r>
              <a:rPr lang="en-US" altLang="zh-CN" dirty="0"/>
              <a:t>Git</a:t>
            </a:r>
            <a:r>
              <a:rPr lang="zh-CN" altLang="en-US" dirty="0"/>
              <a:t>诞生的</a:t>
            </a:r>
            <a:r>
              <a:rPr lang="en-US" altLang="zh-CN" dirty="0" err="1"/>
              <a:t>BitKeeper</a:t>
            </a:r>
            <a:r>
              <a:rPr lang="zh-CN" altLang="en-US" dirty="0"/>
              <a:t>外，还有类似</a:t>
            </a:r>
            <a:r>
              <a:rPr lang="en-US" altLang="zh-CN" dirty="0"/>
              <a:t>Git</a:t>
            </a:r>
            <a:r>
              <a:rPr lang="zh-CN" altLang="en-US" dirty="0"/>
              <a:t>的</a:t>
            </a:r>
            <a:r>
              <a:rPr lang="en-US" altLang="zh-CN" dirty="0"/>
              <a:t>Mercurial</a:t>
            </a:r>
            <a:r>
              <a:rPr lang="zh-CN" altLang="en-US" dirty="0"/>
              <a:t>和</a:t>
            </a:r>
            <a:r>
              <a:rPr lang="en-US" altLang="zh-CN" dirty="0"/>
              <a:t>Bazaar</a:t>
            </a:r>
            <a:r>
              <a:rPr lang="zh-CN" altLang="en-US" dirty="0"/>
              <a:t>等。这些分布式版本控制系统各有特点，但最快、最简单也最流行的依然是</a:t>
            </a:r>
            <a:r>
              <a:rPr lang="en-US" altLang="zh-CN" dirty="0"/>
              <a:t>Git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9168830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A8B1E5-6CD2-40B4-AD83-3BBCBECB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 </a:t>
            </a:r>
            <a:r>
              <a:rPr lang="zh-CN" altLang="en-US" cap="none" dirty="0"/>
              <a:t>的安装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5658A3-FF6F-4B3F-AAA5-EEC6EA2A3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4691620"/>
          </a:xfrm>
        </p:spPr>
        <p:txBody>
          <a:bodyPr/>
          <a:lstStyle/>
          <a:p>
            <a:r>
              <a:rPr lang="zh-CN" altLang="en-US" dirty="0"/>
              <a:t>最早</a:t>
            </a:r>
            <a:r>
              <a:rPr lang="en-US" altLang="zh-CN" dirty="0"/>
              <a:t>Git</a:t>
            </a:r>
            <a:r>
              <a:rPr lang="zh-CN" altLang="en-US" dirty="0"/>
              <a:t>是在</a:t>
            </a:r>
            <a:r>
              <a:rPr lang="en-US" altLang="zh-CN" dirty="0"/>
              <a:t>Linux</a:t>
            </a:r>
            <a:r>
              <a:rPr lang="zh-CN" altLang="en-US" dirty="0"/>
              <a:t>上开发的，很长一段时间内，</a:t>
            </a:r>
            <a:r>
              <a:rPr lang="en-US" altLang="zh-CN" dirty="0"/>
              <a:t>Git</a:t>
            </a:r>
            <a:r>
              <a:rPr lang="zh-CN" altLang="en-US" dirty="0"/>
              <a:t>也只能在</a:t>
            </a:r>
            <a:r>
              <a:rPr lang="en-US" altLang="zh-CN" dirty="0"/>
              <a:t>Linux</a:t>
            </a:r>
            <a:r>
              <a:rPr lang="zh-CN" altLang="en-US" dirty="0"/>
              <a:t>和</a:t>
            </a:r>
            <a:r>
              <a:rPr lang="en-US" altLang="zh-CN" dirty="0"/>
              <a:t>Unix</a:t>
            </a:r>
            <a:r>
              <a:rPr lang="zh-CN" altLang="en-US" dirty="0"/>
              <a:t>系统上跑。不过，慢慢地有人把它移植到了</a:t>
            </a:r>
            <a:r>
              <a:rPr lang="en-US" altLang="zh-CN" dirty="0"/>
              <a:t>Windows</a:t>
            </a:r>
            <a:r>
              <a:rPr lang="zh-CN" altLang="en-US" dirty="0"/>
              <a:t>上。现在，</a:t>
            </a:r>
            <a:r>
              <a:rPr lang="en-US" altLang="zh-CN" dirty="0"/>
              <a:t>Git</a:t>
            </a:r>
            <a:r>
              <a:rPr lang="zh-CN" altLang="en-US" dirty="0"/>
              <a:t>可以在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Unix</a:t>
            </a:r>
            <a:r>
              <a:rPr lang="zh-CN" altLang="en-US" dirty="0"/>
              <a:t>、</a:t>
            </a:r>
            <a:r>
              <a:rPr lang="en-US" altLang="zh-CN" dirty="0"/>
              <a:t>Mac</a:t>
            </a:r>
            <a:r>
              <a:rPr lang="zh-CN" altLang="en-US" dirty="0"/>
              <a:t>和</a:t>
            </a:r>
            <a:r>
              <a:rPr lang="en-US" altLang="zh-CN" dirty="0"/>
              <a:t>Windows</a:t>
            </a:r>
            <a:r>
              <a:rPr lang="zh-CN" altLang="en-US" dirty="0"/>
              <a:t>这几大平台上正常运行了。</a:t>
            </a:r>
          </a:p>
          <a:p>
            <a:r>
              <a:rPr lang="zh-CN" altLang="en-US" dirty="0"/>
              <a:t>要使用</a:t>
            </a:r>
            <a:r>
              <a:rPr lang="en-US" altLang="zh-CN" dirty="0"/>
              <a:t>Git</a:t>
            </a:r>
            <a:r>
              <a:rPr lang="zh-CN" altLang="en-US" dirty="0"/>
              <a:t>，第一步当然是安装</a:t>
            </a:r>
            <a:r>
              <a:rPr lang="en-US" altLang="zh-CN" dirty="0"/>
              <a:t>Git</a:t>
            </a:r>
            <a:r>
              <a:rPr lang="zh-CN" altLang="en-US" dirty="0"/>
              <a:t>了。</a:t>
            </a:r>
          </a:p>
          <a:p>
            <a:r>
              <a:rPr lang="zh-CN" altLang="en-US" dirty="0"/>
              <a:t>届于同学们大多数使用的是</a:t>
            </a:r>
            <a:r>
              <a:rPr lang="en-US" altLang="zh-CN" dirty="0"/>
              <a:t>Windows</a:t>
            </a:r>
            <a:r>
              <a:rPr lang="zh-CN" altLang="en-US" dirty="0"/>
              <a:t>，这里介绍</a:t>
            </a:r>
            <a:r>
              <a:rPr lang="en-US" altLang="zh-CN" dirty="0"/>
              <a:t>Windows</a:t>
            </a:r>
            <a:r>
              <a:rPr lang="zh-CN" altLang="en-US" dirty="0"/>
              <a:t>下</a:t>
            </a:r>
            <a:r>
              <a:rPr lang="en-US" altLang="zh-CN" dirty="0"/>
              <a:t>Git</a:t>
            </a:r>
            <a:r>
              <a:rPr lang="zh-CN" altLang="en-US" dirty="0"/>
              <a:t>的安装方法，其他平台的安装方法可以</a:t>
            </a:r>
            <a:r>
              <a:rPr lang="en-US" altLang="zh-CN" dirty="0"/>
              <a:t>Google</a:t>
            </a:r>
            <a:r>
              <a:rPr lang="zh-CN" altLang="en-US" dirty="0"/>
              <a:t>或私下问我。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上使用</a:t>
            </a:r>
            <a:r>
              <a:rPr lang="en-US" altLang="zh-CN" dirty="0"/>
              <a:t>Git</a:t>
            </a:r>
            <a:r>
              <a:rPr lang="zh-CN" altLang="en-US" dirty="0"/>
              <a:t>，可以从</a:t>
            </a:r>
            <a:r>
              <a:rPr lang="en-US" altLang="zh-CN" dirty="0"/>
              <a:t>Git</a:t>
            </a:r>
            <a:r>
              <a:rPr lang="zh-CN" altLang="en-US" dirty="0"/>
              <a:t>官网直接</a:t>
            </a:r>
            <a:r>
              <a:rPr lang="zh-CN" altLang="en-US" dirty="0">
                <a:hlinkClick r:id="rId2"/>
              </a:rPr>
              <a:t>下载安装程序</a:t>
            </a:r>
            <a:r>
              <a:rPr lang="zh-CN" altLang="en-US" dirty="0"/>
              <a:t>，（网速慢的同学请移步</a:t>
            </a:r>
            <a:r>
              <a:rPr lang="zh-CN" altLang="en-US" dirty="0">
                <a:hlinkClick r:id="rId3"/>
              </a:rPr>
              <a:t>国内镜像</a:t>
            </a:r>
            <a:r>
              <a:rPr lang="zh-CN" altLang="en-US" dirty="0"/>
              <a:t>，我也会在群里上传安装程序），然后按默认选项安装即可。</a:t>
            </a:r>
          </a:p>
          <a:p>
            <a:r>
              <a:rPr lang="zh-CN" altLang="en-US" dirty="0"/>
              <a:t>安装完成后，在开始菜单里找到“</a:t>
            </a:r>
            <a:r>
              <a:rPr lang="en-US" altLang="zh-CN" dirty="0"/>
              <a:t>Git”-&gt;“Git Bash”</a:t>
            </a:r>
            <a:r>
              <a:rPr lang="zh-CN" altLang="en-US" dirty="0"/>
              <a:t>，蹦出一个类似命令行窗口的东西，就说明</a:t>
            </a:r>
            <a:r>
              <a:rPr lang="en-US" altLang="zh-CN" dirty="0"/>
              <a:t>Git</a:t>
            </a:r>
            <a:r>
              <a:rPr lang="zh-CN" altLang="en-US" dirty="0"/>
              <a:t>安装成功！</a:t>
            </a:r>
            <a:endParaRPr lang="en-US" altLang="zh-CN" dirty="0"/>
          </a:p>
          <a:p>
            <a:r>
              <a:rPr lang="zh-CN" altLang="en-US" dirty="0"/>
              <a:t>安装完成后，还需要最后一步设置，在命令行输入：</a:t>
            </a:r>
            <a:endParaRPr lang="en-US" altLang="zh-CN" dirty="0"/>
          </a:p>
          <a:p>
            <a:r>
              <a:rPr lang="zh-CN" altLang="en-US" dirty="0"/>
              <a:t>因为</a:t>
            </a:r>
            <a:r>
              <a:rPr lang="en-US" altLang="zh-CN" dirty="0"/>
              <a:t>Git</a:t>
            </a:r>
            <a:r>
              <a:rPr lang="zh-CN" altLang="en-US" dirty="0"/>
              <a:t>是分布式版本控制系统，所以，每个机器都必须自报家门：你的名字和</a:t>
            </a:r>
            <a:r>
              <a:rPr lang="en-US" altLang="zh-CN" dirty="0"/>
              <a:t>Email</a:t>
            </a:r>
            <a:r>
              <a:rPr lang="zh-CN" altLang="en-US" dirty="0"/>
              <a:t>地址。你也许会担心，如果有人故意冒充别人怎么办？这个不必担心，首先我们相信大家都是善良无知的群众，其次，真的有冒充的也是有办法可查的。</a:t>
            </a:r>
          </a:p>
          <a:p>
            <a:endParaRPr lang="zh-CN" altLang="en-US" dirty="0"/>
          </a:p>
        </p:txBody>
      </p:sp>
      <p:pic>
        <p:nvPicPr>
          <p:cNvPr id="3074" name="Picture 2" descr="install-git-on-windows">
            <a:extLst>
              <a:ext uri="{FF2B5EF4-FFF2-40B4-BE49-F238E27FC236}">
                <a16:creationId xmlns:a16="http://schemas.microsoft.com/office/drawing/2014/main" id="{46D39E57-4C6E-441A-A1F3-F1B638B9A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19" y="406945"/>
            <a:ext cx="5294080" cy="30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361104-15AE-480A-9943-C383481B2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772" y="4917311"/>
            <a:ext cx="3330229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F7123A-CD06-4E52-9314-6F6BEA94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 </a:t>
            </a:r>
            <a:r>
              <a:rPr lang="zh-CN" altLang="en-US" cap="none" dirty="0"/>
              <a:t>的使用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EFE04BC-39BE-4BD3-93B7-705C6978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86808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VS Code</a:t>
            </a:r>
            <a:r>
              <a:rPr lang="zh-CN" altLang="en-US" dirty="0"/>
              <a:t>中集成了 </a:t>
            </a:r>
            <a:r>
              <a:rPr lang="en-US" altLang="zh-CN" dirty="0"/>
              <a:t>Git </a:t>
            </a:r>
            <a:r>
              <a:rPr lang="zh-CN" altLang="en-US" dirty="0"/>
              <a:t>系统，因此可以在</a:t>
            </a:r>
            <a:r>
              <a:rPr lang="en-US" altLang="zh-CN" dirty="0"/>
              <a:t>VS Code</a:t>
            </a:r>
            <a:r>
              <a:rPr lang="zh-CN" altLang="en-US" dirty="0"/>
              <a:t>中进行简单直观的 </a:t>
            </a:r>
            <a:r>
              <a:rPr lang="en-US" altLang="zh-CN" dirty="0"/>
              <a:t>Git </a:t>
            </a:r>
            <a:r>
              <a:rPr lang="zh-CN" altLang="en-US" dirty="0"/>
              <a:t>操作。</a:t>
            </a:r>
            <a:endParaRPr lang="en-US" altLang="zh-CN" dirty="0"/>
          </a:p>
          <a:p>
            <a:r>
              <a:rPr lang="zh-CN" altLang="en-US" dirty="0"/>
              <a:t>下面我们介绍的是普通的在命令行中使用</a:t>
            </a:r>
            <a:r>
              <a:rPr lang="en-US" altLang="zh-CN" dirty="0"/>
              <a:t> Git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什么是版本库呢？版本库又名仓库，英文名</a:t>
            </a:r>
            <a:r>
              <a:rPr lang="en-US" altLang="zh-CN" dirty="0"/>
              <a:t>repository</a:t>
            </a:r>
            <a:r>
              <a:rPr lang="zh-CN" altLang="en-US" dirty="0"/>
              <a:t>，你可以简单理解成一个目录，这个目录里的所有文件都可以被 </a:t>
            </a:r>
            <a:r>
              <a:rPr lang="en-US" altLang="zh-CN" dirty="0"/>
              <a:t>Git </a:t>
            </a:r>
            <a:r>
              <a:rPr lang="zh-CN" altLang="en-US" dirty="0"/>
              <a:t>管理起来，每个文件的修改、删除，</a:t>
            </a:r>
            <a:r>
              <a:rPr lang="en-US" altLang="zh-CN" dirty="0"/>
              <a:t>Git</a:t>
            </a:r>
            <a:r>
              <a:rPr lang="zh-CN" altLang="en-US" dirty="0"/>
              <a:t>都能追踪，以便任何时候都可以追踪历史，或者在将来某个时刻可以“还原”。</a:t>
            </a:r>
            <a:endParaRPr lang="en-US" altLang="zh-CN" dirty="0"/>
          </a:p>
          <a:p>
            <a:r>
              <a:rPr lang="zh-CN" altLang="en-US" dirty="0"/>
              <a:t>所以，创建一个版本库非常简单，选择一个合适的地方，创建一个空文件夹，右键文件夹并点击 </a:t>
            </a:r>
            <a:r>
              <a:rPr lang="en-US" altLang="zh-CN" dirty="0"/>
              <a:t>Git Bash </a:t>
            </a:r>
            <a:r>
              <a:rPr lang="zh-CN" altLang="en-US" dirty="0"/>
              <a:t>启动 </a:t>
            </a:r>
            <a:r>
              <a:rPr lang="en-US" altLang="zh-CN" dirty="0"/>
              <a:t>Git </a:t>
            </a:r>
            <a:r>
              <a:rPr lang="zh-CN" altLang="en-US" dirty="0"/>
              <a:t>终端。（为了避免各种各样神奇的错误，请不要使用中文目录名）</a:t>
            </a:r>
            <a:endParaRPr lang="en-US" altLang="zh-CN" dirty="0"/>
          </a:p>
          <a:p>
            <a:r>
              <a:rPr lang="zh-CN" altLang="en-US" dirty="0"/>
              <a:t>第二步，使用“</a:t>
            </a:r>
            <a:r>
              <a:rPr lang="en-US" altLang="zh-CN" dirty="0"/>
              <a:t>git </a:t>
            </a:r>
            <a:r>
              <a:rPr lang="en-US" altLang="zh-CN" dirty="0" err="1"/>
              <a:t>init</a:t>
            </a:r>
            <a:r>
              <a:rPr lang="zh-CN" altLang="en-US" dirty="0"/>
              <a:t>”命令把这个目录变成 </a:t>
            </a:r>
            <a:r>
              <a:rPr lang="en-US" altLang="zh-CN" dirty="0"/>
              <a:t>Git </a:t>
            </a:r>
            <a:r>
              <a:rPr lang="zh-CN" altLang="en-US" dirty="0"/>
              <a:t>可以管理的仓库：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瞬间 </a:t>
            </a:r>
            <a:r>
              <a:rPr lang="en-US" altLang="zh-CN" dirty="0"/>
              <a:t>Git </a:t>
            </a:r>
            <a:r>
              <a:rPr lang="zh-CN" altLang="en-US" dirty="0"/>
              <a:t>就把仓库建好了，而且告诉你这是一个空的仓库，细心的同学可以发现当前目录下多了一个“</a:t>
            </a:r>
            <a:r>
              <a:rPr lang="en-US" altLang="zh-CN" dirty="0"/>
              <a:t>.git</a:t>
            </a:r>
            <a:r>
              <a:rPr lang="zh-CN" altLang="en-US" dirty="0"/>
              <a:t>”目录，这个目录是 </a:t>
            </a:r>
            <a:r>
              <a:rPr lang="en-US" altLang="zh-CN" dirty="0"/>
              <a:t>Git </a:t>
            </a:r>
            <a:r>
              <a:rPr lang="zh-CN" altLang="en-US" dirty="0"/>
              <a:t>用来跟踪管理版本库的，没事千万别手动修改这个目录里面的文件，不然改乱了，你的</a:t>
            </a:r>
            <a:r>
              <a:rPr lang="en-US" altLang="zh-CN" dirty="0"/>
              <a:t> Git </a:t>
            </a:r>
            <a:r>
              <a:rPr lang="zh-CN" altLang="en-US" dirty="0"/>
              <a:t>仓库就爆炸了。</a:t>
            </a:r>
            <a:endParaRPr lang="en-US" altLang="zh-CN" dirty="0"/>
          </a:p>
          <a:p>
            <a:r>
              <a:rPr lang="zh-CN" altLang="en-US" dirty="0"/>
              <a:t>如果你没有看到“</a:t>
            </a:r>
            <a:r>
              <a:rPr lang="en-US" altLang="zh-CN" dirty="0"/>
              <a:t>.git</a:t>
            </a:r>
            <a:r>
              <a:rPr lang="zh-CN" altLang="en-US" dirty="0"/>
              <a:t>”目录，那是因为这个目录默认是隐藏的。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8D8760-2B32-4EE3-B54B-C7F81790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36" y="4551432"/>
            <a:ext cx="6508044" cy="5791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999992-0210-4E5A-B07F-C82D2C38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99" y="6528"/>
            <a:ext cx="2160000" cy="1863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BC4DA1-4E0A-44A9-A300-66EEE7C74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8"/>
          <a:stretch/>
        </p:blipFill>
        <p:spPr>
          <a:xfrm>
            <a:off x="9130199" y="0"/>
            <a:ext cx="2376000" cy="2094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1498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065D82-F4D8-417A-B269-96485228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把文件添加到版本库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640508-A1C0-498E-98D2-B44201E45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59536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首先这里再明确一下，所有的版本控制系统，其实只能跟踪文本文件的改动，比如</a:t>
            </a:r>
            <a:r>
              <a:rPr lang="en-US" altLang="zh-CN" dirty="0"/>
              <a:t>TXT</a:t>
            </a:r>
            <a:r>
              <a:rPr lang="zh-CN" altLang="en-US" dirty="0"/>
              <a:t>文件，网页，所有的程序代码等等，</a:t>
            </a:r>
            <a:r>
              <a:rPr lang="en-US" altLang="zh-CN" dirty="0"/>
              <a:t>Git</a:t>
            </a:r>
            <a:r>
              <a:rPr lang="zh-CN" altLang="en-US" dirty="0"/>
              <a:t>也不例外。版本控制系统可以告诉你每次的改动，比如在第</a:t>
            </a:r>
            <a:r>
              <a:rPr lang="en-US" altLang="zh-CN" dirty="0"/>
              <a:t>5</a:t>
            </a:r>
            <a:r>
              <a:rPr lang="zh-CN" altLang="en-US" dirty="0"/>
              <a:t>行加了一个单词“</a:t>
            </a:r>
            <a:r>
              <a:rPr lang="en-US" altLang="zh-CN" dirty="0"/>
              <a:t>Linux”</a:t>
            </a:r>
            <a:r>
              <a:rPr lang="zh-CN" altLang="en-US" dirty="0"/>
              <a:t>，在第</a:t>
            </a:r>
            <a:r>
              <a:rPr lang="en-US" altLang="zh-CN" dirty="0"/>
              <a:t>8</a:t>
            </a:r>
            <a:r>
              <a:rPr lang="zh-CN" altLang="en-US" dirty="0"/>
              <a:t>行删了一个单词“</a:t>
            </a:r>
            <a:r>
              <a:rPr lang="en-US" altLang="zh-CN" dirty="0"/>
              <a:t>Windows”</a:t>
            </a:r>
            <a:r>
              <a:rPr lang="zh-CN" altLang="en-US" dirty="0"/>
              <a:t>。而图片、视频这些二进制文件，虽然也能由版本控制系统管理，但没法跟踪文件的变化，只能把二进制文件每次改动串起来，也就是只知道图片从</a:t>
            </a:r>
            <a:r>
              <a:rPr lang="en-US" altLang="zh-CN" dirty="0"/>
              <a:t>100KB</a:t>
            </a:r>
            <a:r>
              <a:rPr lang="zh-CN" altLang="en-US" dirty="0"/>
              <a:t>改成了</a:t>
            </a:r>
            <a:r>
              <a:rPr lang="en-US" altLang="zh-CN" dirty="0"/>
              <a:t>120KB</a:t>
            </a:r>
            <a:r>
              <a:rPr lang="zh-CN" altLang="en-US" dirty="0"/>
              <a:t>，但到底改了啥，版本控制系统不知道，也没法知道。</a:t>
            </a:r>
          </a:p>
          <a:p>
            <a:r>
              <a:rPr lang="zh-CN" altLang="en-US" dirty="0"/>
              <a:t>不幸的是，</a:t>
            </a:r>
            <a:r>
              <a:rPr lang="en-US" altLang="zh-CN" dirty="0"/>
              <a:t>Microsoft</a:t>
            </a:r>
            <a:r>
              <a:rPr lang="zh-CN" altLang="en-US" dirty="0"/>
              <a:t>的</a:t>
            </a:r>
            <a:r>
              <a:rPr lang="en-US" altLang="zh-CN" dirty="0"/>
              <a:t>Word</a:t>
            </a:r>
            <a:r>
              <a:rPr lang="zh-CN" altLang="en-US" dirty="0"/>
              <a:t>格式是二进制格式，因此，版本控制系统是没法跟踪</a:t>
            </a:r>
            <a:r>
              <a:rPr lang="en-US" altLang="zh-CN" dirty="0"/>
              <a:t>Word</a:t>
            </a:r>
            <a:r>
              <a:rPr lang="zh-CN" altLang="en-US" dirty="0"/>
              <a:t>文件的改动的，前面我们举的例子只是为了演示，如果要真正使用版本控制系统，就要以纯文本方式编写文件。</a:t>
            </a:r>
          </a:p>
          <a:p>
            <a:r>
              <a:rPr lang="zh-CN" altLang="en-US" dirty="0"/>
              <a:t>因为文本是有编码的，比如中文有常用的</a:t>
            </a:r>
            <a:r>
              <a:rPr lang="en-US" altLang="zh-CN" dirty="0"/>
              <a:t>GBK</a:t>
            </a:r>
            <a:r>
              <a:rPr lang="zh-CN" altLang="en-US" dirty="0"/>
              <a:t>编码，日文有</a:t>
            </a:r>
            <a:r>
              <a:rPr lang="en-US" altLang="zh-CN" dirty="0" err="1"/>
              <a:t>Shift_JIS</a:t>
            </a:r>
            <a:r>
              <a:rPr lang="zh-CN" altLang="en-US" dirty="0"/>
              <a:t>编码，如果没有历史遗留问题，强烈建议使用标准的</a:t>
            </a:r>
            <a:r>
              <a:rPr lang="en-US" altLang="zh-CN" dirty="0"/>
              <a:t>UTF-8</a:t>
            </a:r>
            <a:r>
              <a:rPr lang="zh-CN" altLang="en-US" dirty="0"/>
              <a:t>编码，所有语言使用同一种编码，既没有冲突，又被所有平台所支持。</a:t>
            </a:r>
          </a:p>
          <a:p>
            <a:r>
              <a:rPr lang="zh-CN" altLang="en-US" dirty="0"/>
              <a:t>千万不要使用</a:t>
            </a:r>
            <a:r>
              <a:rPr lang="en-US" altLang="zh-CN" dirty="0"/>
              <a:t>Windows</a:t>
            </a:r>
            <a:r>
              <a:rPr lang="zh-CN" altLang="en-US" dirty="0"/>
              <a:t>自带的</a:t>
            </a:r>
            <a:r>
              <a:rPr lang="zh-CN" altLang="en-US" b="1" dirty="0"/>
              <a:t>记事本</a:t>
            </a:r>
            <a:r>
              <a:rPr lang="zh-CN" altLang="en-US" dirty="0"/>
              <a:t>编辑任何文本文件。原因是</a:t>
            </a:r>
            <a:r>
              <a:rPr lang="en-US" altLang="zh-CN" dirty="0"/>
              <a:t>Microsoft</a:t>
            </a:r>
            <a:r>
              <a:rPr lang="zh-CN" altLang="en-US" dirty="0"/>
              <a:t>开发记事本的团队使用了一个非常弱智的行为来保存</a:t>
            </a:r>
            <a:r>
              <a:rPr lang="en-US" altLang="zh-CN" dirty="0"/>
              <a:t>UTF-8</a:t>
            </a:r>
            <a:r>
              <a:rPr lang="zh-CN" altLang="en-US" dirty="0"/>
              <a:t>编码的文件，他们自作聪明地在每个文件开头添加了</a:t>
            </a:r>
            <a:r>
              <a:rPr lang="en-US" altLang="zh-CN" dirty="0"/>
              <a:t>0xefbbbf</a:t>
            </a:r>
            <a:r>
              <a:rPr lang="zh-CN" altLang="en-US" dirty="0"/>
              <a:t>（十六进制）的字符，你会遇到很多不可思议的问题，比如，网页第一行可能会显示一个“</a:t>
            </a:r>
            <a:r>
              <a:rPr lang="en-US" altLang="zh-CN" dirty="0"/>
              <a:t>?”</a:t>
            </a:r>
            <a:r>
              <a:rPr lang="zh-CN" altLang="en-US" dirty="0"/>
              <a:t>，明明正确的程序一编译就报语法错误，等等，都是由记事本的弱智行为带来的。建议你下载</a:t>
            </a:r>
            <a:r>
              <a:rPr lang="en-US" altLang="zh-CN" dirty="0">
                <a:hlinkClick r:id="rId2"/>
              </a:rPr>
              <a:t>Notepad++</a:t>
            </a:r>
            <a:r>
              <a:rPr lang="zh-CN" altLang="en-US" dirty="0"/>
              <a:t>代替记事本，不但功能强大，而且免费！记得把</a:t>
            </a:r>
            <a:r>
              <a:rPr lang="en-US" altLang="zh-CN" dirty="0"/>
              <a:t>Notepad++</a:t>
            </a:r>
            <a:r>
              <a:rPr lang="zh-CN" altLang="en-US" dirty="0"/>
              <a:t>的默认编码设置为</a:t>
            </a:r>
            <a:r>
              <a:rPr lang="en-US" altLang="zh-CN" dirty="0"/>
              <a:t>UTF-8 without BOM</a:t>
            </a:r>
            <a:r>
              <a:rPr lang="zh-CN" altLang="en-US" dirty="0"/>
              <a:t>即可。</a:t>
            </a:r>
            <a:endParaRPr lang="en-US" altLang="zh-CN" dirty="0"/>
          </a:p>
          <a:p>
            <a:r>
              <a:rPr lang="zh-CN" altLang="en-US" dirty="0"/>
              <a:t>当然，你也可以直接用</a:t>
            </a:r>
            <a:r>
              <a:rPr lang="en-US" altLang="zh-CN" dirty="0"/>
              <a:t>VS Code</a:t>
            </a:r>
            <a:r>
              <a:rPr lang="zh-CN" altLang="en-US" dirty="0"/>
              <a:t>代替</a:t>
            </a:r>
            <a:r>
              <a:rPr lang="en-US" altLang="zh-CN" dirty="0"/>
              <a:t>Notepad++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9617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065D82-F4D8-417A-B269-96485228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把文件添加到版本库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640508-A1C0-498E-98D2-B44201E45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868084"/>
          </a:xfrm>
        </p:spPr>
        <p:txBody>
          <a:bodyPr>
            <a:normAutofit/>
          </a:bodyPr>
          <a:lstStyle/>
          <a:p>
            <a:r>
              <a:rPr lang="zh-CN" altLang="en-US" dirty="0"/>
              <a:t>言归正传，我们现在编写一个 </a:t>
            </a:r>
            <a:r>
              <a:rPr lang="en-US" altLang="zh-CN" dirty="0"/>
              <a:t>readme.txt </a:t>
            </a:r>
            <a:r>
              <a:rPr lang="zh-CN" altLang="en-US" dirty="0"/>
              <a:t>文件，内容如图：</a:t>
            </a:r>
            <a:endParaRPr lang="en-US" altLang="zh-CN" dirty="0"/>
          </a:p>
          <a:p>
            <a:r>
              <a:rPr lang="zh-CN" altLang="en-US" dirty="0"/>
              <a:t>一定要放到“</a:t>
            </a:r>
            <a:r>
              <a:rPr lang="en-US" altLang="zh-CN" dirty="0" err="1"/>
              <a:t>learngit</a:t>
            </a:r>
            <a:r>
              <a:rPr lang="zh-CN" altLang="en-US" dirty="0"/>
              <a:t>”目录下（子目录也行），因为这是一个 </a:t>
            </a:r>
            <a:r>
              <a:rPr lang="en-US" altLang="zh-CN" dirty="0"/>
              <a:t>Git </a:t>
            </a:r>
            <a:r>
              <a:rPr lang="zh-CN" altLang="en-US" dirty="0"/>
              <a:t>仓库，放到其他地方 </a:t>
            </a:r>
            <a:r>
              <a:rPr lang="en-US" altLang="zh-CN" dirty="0"/>
              <a:t>Git </a:t>
            </a:r>
            <a:r>
              <a:rPr lang="zh-CN" altLang="en-US" dirty="0"/>
              <a:t>再厉害也找不到这个文件。</a:t>
            </a:r>
            <a:endParaRPr lang="en-US" altLang="zh-CN" dirty="0"/>
          </a:p>
          <a:p>
            <a:r>
              <a:rPr lang="zh-CN" altLang="en-US" dirty="0"/>
              <a:t>和把大象放到冰箱需要</a:t>
            </a:r>
            <a:r>
              <a:rPr lang="en-US" altLang="zh-CN" dirty="0"/>
              <a:t>3</a:t>
            </a:r>
            <a:r>
              <a:rPr lang="zh-CN" altLang="en-US" dirty="0"/>
              <a:t>步相比，把一个文件放到 </a:t>
            </a:r>
            <a:r>
              <a:rPr lang="en-US" altLang="zh-CN" dirty="0"/>
              <a:t>Git </a:t>
            </a:r>
            <a:r>
              <a:rPr lang="zh-CN" altLang="en-US" dirty="0"/>
              <a:t>仓库只需要两步。</a:t>
            </a:r>
            <a:endParaRPr lang="en-US" altLang="zh-CN" dirty="0"/>
          </a:p>
          <a:p>
            <a:r>
              <a:rPr lang="zh-CN" altLang="en-US" dirty="0"/>
              <a:t>第一步，用命令“</a:t>
            </a:r>
            <a:r>
              <a:rPr lang="en-US" altLang="zh-CN" dirty="0"/>
              <a:t>git add</a:t>
            </a:r>
            <a:r>
              <a:rPr lang="zh-CN" altLang="en-US" dirty="0"/>
              <a:t>”告诉 </a:t>
            </a:r>
            <a:r>
              <a:rPr lang="en-US" altLang="zh-CN" dirty="0"/>
              <a:t>Git</a:t>
            </a:r>
            <a:r>
              <a:rPr lang="zh-CN" altLang="en-US" dirty="0"/>
              <a:t>，现在我有一个文件要加入仓库：</a:t>
            </a:r>
            <a:endParaRPr lang="en-US" altLang="zh-CN" dirty="0"/>
          </a:p>
          <a:p>
            <a:r>
              <a:rPr lang="zh-CN" altLang="en-US" dirty="0"/>
              <a:t>执行上面的命令，没有任何显示，这就对了，</a:t>
            </a:r>
            <a:r>
              <a:rPr lang="en-US" altLang="zh-CN" dirty="0"/>
              <a:t>Unix</a:t>
            </a:r>
            <a:r>
              <a:rPr lang="zh-CN" altLang="en-US" dirty="0"/>
              <a:t>的哲学是“没有消息就是好消息”，说明添加成功。</a:t>
            </a:r>
            <a:endParaRPr lang="en-US" altLang="zh-CN" dirty="0"/>
          </a:p>
          <a:p>
            <a:r>
              <a:rPr lang="zh-CN" altLang="en-US" dirty="0"/>
              <a:t>第二步，用命令“</a:t>
            </a:r>
            <a:r>
              <a:rPr lang="en-US" altLang="zh-CN" dirty="0"/>
              <a:t>git commit</a:t>
            </a:r>
            <a:r>
              <a:rPr lang="zh-CN" altLang="en-US" dirty="0"/>
              <a:t>”告诉</a:t>
            </a:r>
            <a:r>
              <a:rPr lang="en-US" altLang="zh-CN" dirty="0"/>
              <a:t> Git</a:t>
            </a:r>
            <a:r>
              <a:rPr lang="zh-CN" altLang="en-US" dirty="0"/>
              <a:t>，把文件提交到仓库：</a:t>
            </a:r>
            <a:endParaRPr lang="en-US" altLang="zh-CN" dirty="0"/>
          </a:p>
          <a:p>
            <a:r>
              <a:rPr lang="zh-CN" altLang="en-US" dirty="0"/>
              <a:t>简单解释一下“</a:t>
            </a:r>
            <a:r>
              <a:rPr lang="en-US" altLang="zh-CN" dirty="0"/>
              <a:t>git commit</a:t>
            </a:r>
            <a:r>
              <a:rPr lang="zh-CN" altLang="en-US" dirty="0"/>
              <a:t>”命令，“</a:t>
            </a:r>
            <a:r>
              <a:rPr lang="en-US" altLang="zh-CN" dirty="0"/>
              <a:t>-m</a:t>
            </a:r>
            <a:r>
              <a:rPr lang="zh-CN" altLang="en-US" dirty="0"/>
              <a:t>”后面输入的是本次提交的说明，可以输入任何内容，当然最好是有意义的，这样你就能从历史记录里方便地找到改动记录。</a:t>
            </a:r>
            <a:endParaRPr lang="en-US" altLang="zh-CN" dirty="0"/>
          </a:p>
          <a:p>
            <a:r>
              <a:rPr lang="zh-CN" altLang="en-US" dirty="0"/>
              <a:t>嫌麻烦不想输入“</a:t>
            </a:r>
            <a:r>
              <a:rPr lang="en-US" altLang="zh-CN" dirty="0"/>
              <a:t>-m</a:t>
            </a:r>
            <a:r>
              <a:rPr lang="zh-CN" altLang="en-US" dirty="0"/>
              <a:t>”行不行？确实有办法，但是我强烈不建议，因为输入说明对自己和别人阅读都很重要，实在不想输入的童鞋可以自行 </a:t>
            </a:r>
            <a:r>
              <a:rPr lang="en-US" altLang="zh-CN" dirty="0"/>
              <a:t>Google</a:t>
            </a:r>
            <a:r>
              <a:rPr lang="zh-CN" altLang="en-US" dirty="0"/>
              <a:t>，我不告诉你怎么做。</a:t>
            </a:r>
            <a:endParaRPr lang="en-US" altLang="zh-CN" dirty="0"/>
          </a:p>
          <a:p>
            <a:r>
              <a:rPr lang="zh-CN" altLang="en-US" dirty="0"/>
              <a:t>命令执行成功后会告诉你，“</a:t>
            </a:r>
            <a:r>
              <a:rPr lang="en-US" altLang="zh-CN" dirty="0"/>
              <a:t>1 file changed</a:t>
            </a:r>
            <a:r>
              <a:rPr lang="zh-CN" altLang="en-US" dirty="0"/>
              <a:t>”：一个文件被改动（我们新添加的</a:t>
            </a:r>
            <a:r>
              <a:rPr lang="en-US" altLang="zh-CN" dirty="0"/>
              <a:t>readme.txt</a:t>
            </a:r>
            <a:r>
              <a:rPr lang="zh-CN" altLang="en-US" dirty="0"/>
              <a:t>文件）；“</a:t>
            </a:r>
            <a:r>
              <a:rPr lang="en-US" altLang="zh-CN" dirty="0"/>
              <a:t>2 insertions</a:t>
            </a:r>
            <a:r>
              <a:rPr lang="zh-CN" altLang="en-US" dirty="0"/>
              <a:t>”：插入了两行内容（</a:t>
            </a:r>
            <a:r>
              <a:rPr lang="en-US" altLang="zh-CN" dirty="0"/>
              <a:t>readme.txt</a:t>
            </a:r>
            <a:r>
              <a:rPr lang="zh-CN" altLang="en-US" dirty="0"/>
              <a:t>有两行内容）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FAC25F-B680-4815-90B2-1011EA56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181" y="1454858"/>
            <a:ext cx="3590113" cy="8294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92EFB4-7D13-49C3-A09C-AC449590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716" y="2619151"/>
            <a:ext cx="1463160" cy="3896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B52F84-4E49-4680-9B30-106DA037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716" y="3071807"/>
            <a:ext cx="3087835" cy="7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8DFE9C-C1B1-4593-9A93-A29B973C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把文件添加到版本库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8DCC14-90E8-4A77-940A-858C1200A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Git</a:t>
            </a:r>
            <a:r>
              <a:rPr lang="zh-CN" altLang="en-US" dirty="0"/>
              <a:t>添加文件需要“</a:t>
            </a:r>
            <a:r>
              <a:rPr lang="en-US" altLang="zh-CN" dirty="0"/>
              <a:t>add</a:t>
            </a:r>
            <a:r>
              <a:rPr lang="zh-CN" altLang="en-US" dirty="0"/>
              <a:t>”，“</a:t>
            </a:r>
            <a:r>
              <a:rPr lang="en-US" altLang="zh-CN" dirty="0"/>
              <a:t>commit</a:t>
            </a:r>
            <a:r>
              <a:rPr lang="zh-CN" altLang="en-US" dirty="0"/>
              <a:t>”一共两步？因为“</a:t>
            </a:r>
            <a:r>
              <a:rPr lang="en-US" altLang="zh-CN" dirty="0"/>
              <a:t>commit</a:t>
            </a:r>
            <a:r>
              <a:rPr lang="zh-CN" altLang="en-US" dirty="0"/>
              <a:t>”可以一次提交很多文件，所以你可以多次“</a:t>
            </a:r>
            <a:r>
              <a:rPr lang="en-US" altLang="zh-CN" dirty="0"/>
              <a:t>add</a:t>
            </a:r>
            <a:r>
              <a:rPr lang="zh-CN" altLang="en-US" dirty="0"/>
              <a:t>”不同的文件，比如：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64CA76-B8CD-4835-9406-CF9FA389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43" y="2702467"/>
            <a:ext cx="4543427" cy="13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0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E9039A-C066-4482-8CD3-D7E30939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时光机穿梭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E36A45-95F5-457D-959A-98576C7B2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563283"/>
          </a:xfrm>
        </p:spPr>
        <p:txBody>
          <a:bodyPr>
            <a:normAutofit/>
          </a:bodyPr>
          <a:lstStyle/>
          <a:p>
            <a:r>
              <a:rPr lang="zh-CN" altLang="en-US" dirty="0"/>
              <a:t>我们已经成功地添加并提交了一个</a:t>
            </a:r>
            <a:r>
              <a:rPr lang="en-US" altLang="zh-CN" dirty="0"/>
              <a:t>readme.txt</a:t>
            </a:r>
            <a:r>
              <a:rPr lang="zh-CN" altLang="en-US" dirty="0"/>
              <a:t>文件，现在，是时候继续工作了，于是，我们继续修改</a:t>
            </a:r>
            <a:r>
              <a:rPr lang="en-US" altLang="zh-CN" dirty="0"/>
              <a:t>readme.txt</a:t>
            </a:r>
            <a:r>
              <a:rPr lang="zh-CN" altLang="en-US" dirty="0"/>
              <a:t>文件，改成如下内容：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现在，运行“</a:t>
            </a:r>
            <a:r>
              <a:rPr lang="en-US" altLang="zh-CN" dirty="0"/>
              <a:t>git status</a:t>
            </a:r>
            <a:r>
              <a:rPr lang="zh-CN" altLang="en-US" dirty="0"/>
              <a:t>”命令看看结果：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git status</a:t>
            </a:r>
            <a:r>
              <a:rPr lang="zh-CN" altLang="en-US" dirty="0"/>
              <a:t>”命令可以让我们时刻掌握仓库当前的状态，上面的命令告诉我们，“</a:t>
            </a:r>
            <a:r>
              <a:rPr lang="en-US" altLang="zh-CN" dirty="0"/>
              <a:t>readme.txt</a:t>
            </a:r>
            <a:r>
              <a:rPr lang="zh-CN" altLang="en-US" dirty="0"/>
              <a:t>”被修改过了，但还没有准备提交的修改。</a:t>
            </a:r>
            <a:endParaRPr lang="en-US" altLang="zh-CN" dirty="0"/>
          </a:p>
          <a:p>
            <a:r>
              <a:rPr lang="zh-CN" altLang="en-US" dirty="0"/>
              <a:t>虽然 </a:t>
            </a:r>
            <a:r>
              <a:rPr lang="en-US" altLang="zh-CN" dirty="0"/>
              <a:t>Git </a:t>
            </a:r>
            <a:r>
              <a:rPr lang="zh-CN" altLang="en-US" dirty="0"/>
              <a:t>告诉我们 “</a:t>
            </a:r>
            <a:r>
              <a:rPr lang="en-US" altLang="zh-CN" dirty="0"/>
              <a:t>readme.txt</a:t>
            </a:r>
            <a:r>
              <a:rPr lang="zh-CN" altLang="en-US" dirty="0"/>
              <a:t>” 被修改了，但如果能看看具体修改了什么内容，自然是很好的。比如你休假两周从国外回来，第一天上班时，已经记不清上次怎么修改的“</a:t>
            </a:r>
            <a:r>
              <a:rPr lang="en-US" altLang="zh-CN" dirty="0"/>
              <a:t>readme.txt</a:t>
            </a:r>
            <a:r>
              <a:rPr lang="zh-CN" altLang="en-US" dirty="0"/>
              <a:t>”，所以，需要用“</a:t>
            </a:r>
            <a:r>
              <a:rPr lang="en-US" altLang="zh-CN" dirty="0"/>
              <a:t>git diff</a:t>
            </a:r>
            <a:r>
              <a:rPr lang="zh-CN" altLang="en-US" dirty="0"/>
              <a:t>”这个命令看看：</a:t>
            </a:r>
            <a:endParaRPr lang="en-US" altLang="zh-CN" dirty="0"/>
          </a:p>
          <a:p>
            <a:r>
              <a:rPr lang="zh-CN" altLang="en-US" dirty="0"/>
              <a:t>可以从命令的输出看到：</a:t>
            </a:r>
            <a:endParaRPr lang="en-US" altLang="zh-CN" dirty="0"/>
          </a:p>
          <a:p>
            <a:r>
              <a:rPr lang="zh-CN" altLang="en-US" dirty="0"/>
              <a:t>我们在第一行添加了一个“</a:t>
            </a:r>
            <a:r>
              <a:rPr lang="en-US" altLang="zh-CN" dirty="0"/>
              <a:t>distributed</a:t>
            </a:r>
            <a:r>
              <a:rPr lang="zh-CN" altLang="en-US" dirty="0"/>
              <a:t>”单词。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6AFA7-ACA3-4A86-8448-E7925CF8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19" y="2552673"/>
            <a:ext cx="3292211" cy="666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6B2657-D56F-4C0E-AD2C-8AEAF22D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27" y="2230062"/>
            <a:ext cx="4547941" cy="15379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95BD5A-EE75-4994-B35D-2E432D467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01" y="5040151"/>
            <a:ext cx="3028992" cy="1753194"/>
          </a:xfrm>
          <a:prstGeom prst="rect">
            <a:avLst/>
          </a:prstGeom>
        </p:spPr>
      </p:pic>
      <p:pic>
        <p:nvPicPr>
          <p:cNvPr id="9" name="图片 8" descr="日历图标">
            <a:extLst>
              <a:ext uri="{FF2B5EF4-FFF2-40B4-BE49-F238E27FC236}">
                <a16:creationId xmlns:a16="http://schemas.microsoft.com/office/drawing/2014/main" id="{13CD9104-5E76-492E-9383-B13281411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335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5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144B3F-75BA-4F89-9F9C-B08CEC19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时光机穿梭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5BCBCB1-51B7-4FD9-B8BF-C739B1230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4659536"/>
          </a:xfrm>
        </p:spPr>
        <p:txBody>
          <a:bodyPr/>
          <a:lstStyle/>
          <a:p>
            <a:r>
              <a:rPr lang="zh-CN" altLang="en-US" dirty="0"/>
              <a:t>知道了对“</a:t>
            </a:r>
            <a:r>
              <a:rPr lang="en-US" altLang="zh-CN" dirty="0"/>
              <a:t>readme.txt</a:t>
            </a:r>
            <a:r>
              <a:rPr lang="zh-CN" altLang="en-US" dirty="0"/>
              <a:t>”作了什么修改后，再把它提交到仓库就放心多了，提交修改和提交新文件是一样的两步，第一步是“</a:t>
            </a:r>
            <a:r>
              <a:rPr lang="en-US" altLang="zh-CN" dirty="0"/>
              <a:t>git add</a:t>
            </a:r>
            <a:r>
              <a:rPr lang="zh-CN" altLang="en-US" dirty="0"/>
              <a:t>”：</a:t>
            </a:r>
            <a:endParaRPr lang="en-US" altLang="zh-CN" dirty="0"/>
          </a:p>
          <a:p>
            <a:r>
              <a:rPr lang="zh-CN" altLang="en-US" dirty="0"/>
              <a:t>同样没有任何输出。在执行第二步“</a:t>
            </a:r>
            <a:r>
              <a:rPr lang="en-US" altLang="zh-CN" dirty="0"/>
              <a:t>git commit</a:t>
            </a:r>
            <a:r>
              <a:rPr lang="zh-CN" altLang="en-US" dirty="0"/>
              <a:t>”之前，我们再运行“</a:t>
            </a:r>
            <a:r>
              <a:rPr lang="en-US" altLang="zh-CN" dirty="0"/>
              <a:t>git status</a:t>
            </a:r>
            <a:r>
              <a:rPr lang="zh-CN" altLang="en-US" dirty="0"/>
              <a:t>”看看当前仓库的状态：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git status</a:t>
            </a:r>
            <a:r>
              <a:rPr lang="zh-CN" altLang="en-US" dirty="0"/>
              <a:t>”告诉我们，将要被提交的修改包括“</a:t>
            </a:r>
            <a:r>
              <a:rPr lang="en-US" altLang="zh-CN" dirty="0"/>
              <a:t>readme.txt</a:t>
            </a:r>
            <a:r>
              <a:rPr lang="zh-CN" altLang="en-US" dirty="0"/>
              <a:t>”，下一步，就可以放心的提交了：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提交后，我们再用“</a:t>
            </a:r>
            <a:r>
              <a:rPr lang="en-US" altLang="zh-CN" dirty="0"/>
              <a:t>git status</a:t>
            </a:r>
            <a:r>
              <a:rPr lang="zh-CN" altLang="en-US" dirty="0"/>
              <a:t>”命令看看当前仓库状态：</a:t>
            </a:r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告诉我们当前没有需要提交的修改，而且，工作目录是干净（</a:t>
            </a:r>
            <a:r>
              <a:rPr lang="en-US" altLang="zh-CN" dirty="0"/>
              <a:t>working tree clean</a:t>
            </a:r>
            <a:r>
              <a:rPr lang="zh-CN" altLang="en-US" dirty="0"/>
              <a:t>）的。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61255-1F74-44F0-BC26-A92FE8EF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58" y="2190681"/>
            <a:ext cx="1741629" cy="3383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0C1985-1510-4782-BD8D-EC076E37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66" y="2993265"/>
            <a:ext cx="2804403" cy="11049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D1D89-4968-4FF0-854E-F0461473D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66" y="4562471"/>
            <a:ext cx="2911092" cy="647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CEE7FC-2A9F-47B2-ABFF-E46751BED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945" y="4623436"/>
            <a:ext cx="2446232" cy="586791"/>
          </a:xfrm>
          <a:prstGeom prst="rect">
            <a:avLst/>
          </a:prstGeom>
        </p:spPr>
      </p:pic>
      <p:pic>
        <p:nvPicPr>
          <p:cNvPr id="10" name="图片 9" descr="日历图标">
            <a:extLst>
              <a:ext uri="{FF2B5EF4-FFF2-40B4-BE49-F238E27FC236}">
                <a16:creationId xmlns:a16="http://schemas.microsoft.com/office/drawing/2014/main" id="{BDD1A5D0-9EEB-45A2-B4A3-241179CFC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209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卷曲的页面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27" y="549804"/>
            <a:ext cx="1157288" cy="11572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马克思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马克思教我们具体问题具体分析。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B7FCEF6-539B-432E-A9C1-0628679B1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48200" y="246225"/>
            <a:ext cx="7543800" cy="6363963"/>
          </a:xfrm>
        </p:spPr>
      </p:pic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67564E-5F1A-47FE-813A-69B5149E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版本回退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E36DCEF-1BD0-4B75-8BBE-9DC2252D2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178273"/>
          </a:xfrm>
        </p:spPr>
        <p:txBody>
          <a:bodyPr>
            <a:normAutofit/>
          </a:bodyPr>
          <a:lstStyle/>
          <a:p>
            <a:r>
              <a:rPr lang="zh-CN" altLang="en-US" dirty="0"/>
              <a:t>现在，你已经学会了修改文件，然后把修改提交到</a:t>
            </a:r>
            <a:r>
              <a:rPr lang="en-US" altLang="zh-CN" dirty="0"/>
              <a:t>Git</a:t>
            </a:r>
            <a:r>
              <a:rPr lang="zh-CN" altLang="en-US" dirty="0"/>
              <a:t>版本库，现在，再练习一次，修改</a:t>
            </a:r>
            <a:r>
              <a:rPr lang="en-US" altLang="zh-CN" dirty="0"/>
              <a:t>readme.txt</a:t>
            </a:r>
            <a:r>
              <a:rPr lang="zh-CN" altLang="en-US" dirty="0"/>
              <a:t>文件如下：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然后尝试提交：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像这样，你不断对文件进行修改，然后不断提交修改到版本库里，就好比玩</a:t>
            </a:r>
            <a:r>
              <a:rPr lang="en-US" altLang="zh-CN" dirty="0"/>
              <a:t>RPG</a:t>
            </a:r>
            <a:r>
              <a:rPr lang="zh-CN" altLang="en-US" dirty="0"/>
              <a:t>游戏时，每通过一关就会自动把游戏状态存盘，如果某一关没过去，你还可以选择读取前一关的状态。有些时候，在打</a:t>
            </a:r>
            <a:r>
              <a:rPr lang="en-US" altLang="zh-CN" dirty="0"/>
              <a:t>Boss</a:t>
            </a:r>
            <a:r>
              <a:rPr lang="zh-CN" altLang="en-US" dirty="0"/>
              <a:t>之前，你会手动存盘，以便万一打</a:t>
            </a:r>
            <a:r>
              <a:rPr lang="en-US" altLang="zh-CN" dirty="0"/>
              <a:t>Boss</a:t>
            </a:r>
            <a:r>
              <a:rPr lang="zh-CN" altLang="en-US" dirty="0"/>
              <a:t>失败了，可以从最近的地方重新开始。</a:t>
            </a:r>
            <a:r>
              <a:rPr lang="en-US" altLang="zh-CN" dirty="0"/>
              <a:t>Git</a:t>
            </a:r>
            <a:r>
              <a:rPr lang="zh-CN" altLang="en-US" dirty="0"/>
              <a:t>也是一样，每当你觉得文件修改到一定程度的时候，就可以“保存一个快照”，这个快照在</a:t>
            </a:r>
            <a:r>
              <a:rPr lang="en-US" altLang="zh-CN" dirty="0"/>
              <a:t>Git</a:t>
            </a:r>
            <a:r>
              <a:rPr lang="zh-CN" altLang="en-US" dirty="0"/>
              <a:t>中被称为“</a:t>
            </a:r>
            <a:r>
              <a:rPr lang="en-US" altLang="zh-CN" dirty="0"/>
              <a:t>commit</a:t>
            </a:r>
            <a:r>
              <a:rPr lang="zh-CN" altLang="en-US" dirty="0"/>
              <a:t>”。一旦你把文件改乱了，或者误删了文件，还可以从最近的一个“</a:t>
            </a:r>
            <a:r>
              <a:rPr lang="en-US" altLang="zh-CN" dirty="0"/>
              <a:t>commit</a:t>
            </a:r>
            <a:r>
              <a:rPr lang="zh-CN" altLang="en-US" dirty="0"/>
              <a:t>”恢复，然后继续工作，而不是把几个月的工作成果全部丢失。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F7C23A-FF7B-4B79-A2ED-383613C0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39" y="2524548"/>
            <a:ext cx="2625611" cy="3465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E0CAA7-0FEC-454B-8A4F-D2FB5578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39" y="3429000"/>
            <a:ext cx="2888230" cy="716342"/>
          </a:xfrm>
          <a:prstGeom prst="rect">
            <a:avLst/>
          </a:prstGeom>
        </p:spPr>
      </p:pic>
      <p:pic>
        <p:nvPicPr>
          <p:cNvPr id="8" name="图片 7" descr="日历图标">
            <a:extLst>
              <a:ext uri="{FF2B5EF4-FFF2-40B4-BE49-F238E27FC236}">
                <a16:creationId xmlns:a16="http://schemas.microsoft.com/office/drawing/2014/main" id="{EEDB4032-214B-4249-84C1-F9ABEA091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654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08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67A0E8-5701-4E48-A470-F44E64EC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版本回退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65F50F7-3E5E-4E42-B819-FA4EB0801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现在，我们回顾一下“</a:t>
            </a:r>
            <a:r>
              <a:rPr lang="en-US" altLang="zh-CN" dirty="0"/>
              <a:t>readme.txt</a:t>
            </a:r>
            <a:r>
              <a:rPr lang="zh-CN" altLang="en-US" dirty="0"/>
              <a:t>”文件一共有几个版本被提交到</a:t>
            </a:r>
            <a:r>
              <a:rPr lang="en-US" altLang="zh-CN" dirty="0"/>
              <a:t> Git </a:t>
            </a:r>
            <a:r>
              <a:rPr lang="zh-CN" altLang="en-US" dirty="0"/>
              <a:t>仓库里了：</a:t>
            </a:r>
            <a:endParaRPr lang="en-US" altLang="zh-CN" dirty="0"/>
          </a:p>
          <a:p>
            <a:r>
              <a:rPr lang="zh-CN" altLang="en-US" dirty="0"/>
              <a:t>版本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wrote a readme file</a:t>
            </a:r>
          </a:p>
          <a:p>
            <a:r>
              <a:rPr lang="zh-CN" altLang="en-US" dirty="0"/>
              <a:t>版本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add distributed</a:t>
            </a:r>
          </a:p>
          <a:p>
            <a:r>
              <a:rPr lang="zh-CN" altLang="en-US" dirty="0"/>
              <a:t>版本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append GPL</a:t>
            </a:r>
          </a:p>
          <a:p>
            <a:r>
              <a:rPr lang="zh-CN" altLang="en-US" dirty="0"/>
              <a:t>当然了，在实际工作中，我们脑子里怎么可能记得一个几千行的文件每次都改了什么内容，不然要版本控制系统干什么。版本控制系统肯定有某个命令可以告诉我们历史记录，在</a:t>
            </a:r>
            <a:r>
              <a:rPr lang="en-US" altLang="zh-CN" dirty="0"/>
              <a:t>Git</a:t>
            </a:r>
            <a:r>
              <a:rPr lang="zh-CN" altLang="en-US" dirty="0"/>
              <a:t>中，我们用“</a:t>
            </a:r>
            <a:r>
              <a:rPr lang="en-US" altLang="zh-CN" dirty="0"/>
              <a:t>git log</a:t>
            </a:r>
            <a:r>
              <a:rPr lang="zh-CN" altLang="en-US" dirty="0"/>
              <a:t>”命令查看：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373A16-90D2-4AC0-AE26-8703CA6B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89" y="2726397"/>
            <a:ext cx="2080440" cy="419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9656D9-AB0C-4404-B09B-2D30F1BF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12" y="2726397"/>
            <a:ext cx="2773920" cy="4496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4AD966-FC7C-4E82-B26E-FD1B340AA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415" y="2745448"/>
            <a:ext cx="2987299" cy="4115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AB5306-96E5-4F5E-B05D-D4062F958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052" y="4090318"/>
            <a:ext cx="3361766" cy="2636298"/>
          </a:xfrm>
          <a:prstGeom prst="rect">
            <a:avLst/>
          </a:prstGeom>
        </p:spPr>
      </p:pic>
      <p:pic>
        <p:nvPicPr>
          <p:cNvPr id="10" name="图片 9" descr="日历图标">
            <a:extLst>
              <a:ext uri="{FF2B5EF4-FFF2-40B4-BE49-F238E27FC236}">
                <a16:creationId xmlns:a16="http://schemas.microsoft.com/office/drawing/2014/main" id="{1D266451-9436-44B0-A256-848F69248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367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5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67A0E8-5701-4E48-A470-F44E64EC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版本回退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65F50F7-3E5E-4E42-B819-FA4EB080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771831"/>
          </a:xfrm>
        </p:spPr>
        <p:txBody>
          <a:bodyPr>
            <a:normAutofit/>
          </a:bodyPr>
          <a:lstStyle/>
          <a:p>
            <a:r>
              <a:rPr lang="zh-CN" altLang="en-US" dirty="0"/>
              <a:t>“</a:t>
            </a:r>
            <a:r>
              <a:rPr lang="en-US" altLang="zh-CN" dirty="0"/>
              <a:t>git log</a:t>
            </a:r>
            <a:r>
              <a:rPr lang="zh-CN" altLang="en-US" dirty="0"/>
              <a:t>”命令显示最近到最远的提交日志，我们可以看到</a:t>
            </a:r>
            <a:r>
              <a:rPr lang="en-US" altLang="zh-CN" dirty="0"/>
              <a:t>3</a:t>
            </a:r>
            <a:r>
              <a:rPr lang="zh-CN" altLang="en-US" dirty="0"/>
              <a:t>次提交，最近的一次是“</a:t>
            </a:r>
            <a:r>
              <a:rPr lang="en-US" altLang="zh-CN" dirty="0"/>
              <a:t>append GPL</a:t>
            </a:r>
            <a:r>
              <a:rPr lang="zh-CN" altLang="en-US" dirty="0"/>
              <a:t>”，上一次是“</a:t>
            </a:r>
            <a:r>
              <a:rPr lang="en-US" altLang="zh-CN" dirty="0"/>
              <a:t>add distributed</a:t>
            </a:r>
            <a:r>
              <a:rPr lang="zh-CN" altLang="en-US" dirty="0"/>
              <a:t>”，最早第一次是“</a:t>
            </a:r>
            <a:r>
              <a:rPr lang="en-US" altLang="zh-CN" dirty="0"/>
              <a:t>wrote a readme file</a:t>
            </a:r>
            <a:r>
              <a:rPr lang="zh-CN" altLang="en-US" dirty="0"/>
              <a:t>”。</a:t>
            </a:r>
            <a:endParaRPr lang="en-US" altLang="zh-CN" dirty="0"/>
          </a:p>
          <a:p>
            <a:r>
              <a:rPr lang="zh-CN" altLang="en-US" dirty="0"/>
              <a:t>如果嫌输出信息太多，看得眼花缭乱的，可以试试加上“</a:t>
            </a:r>
            <a:r>
              <a:rPr lang="en-US" altLang="zh-CN" dirty="0"/>
              <a:t>--pretty=</a:t>
            </a:r>
            <a:r>
              <a:rPr lang="en-US" altLang="zh-CN" dirty="0" err="1"/>
              <a:t>oneline</a:t>
            </a:r>
            <a:r>
              <a:rPr lang="zh-CN" altLang="en-US" dirty="0"/>
              <a:t>”参数：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需要友情提示的是，你看到的一大串类似“</a:t>
            </a:r>
            <a:r>
              <a:rPr lang="en-US" altLang="zh-CN" dirty="0"/>
              <a:t>1094adb...</a:t>
            </a:r>
            <a:r>
              <a:rPr lang="zh-CN" altLang="en-US" dirty="0"/>
              <a:t>”的是“</a:t>
            </a:r>
            <a:r>
              <a:rPr lang="en-US" altLang="zh-CN" dirty="0"/>
              <a:t>commit id</a:t>
            </a:r>
            <a:r>
              <a:rPr lang="zh-CN" altLang="en-US" dirty="0"/>
              <a:t>”（版本号），和</a:t>
            </a:r>
            <a:r>
              <a:rPr lang="en-US" altLang="zh-CN" dirty="0"/>
              <a:t>SVN</a:t>
            </a:r>
            <a:r>
              <a:rPr lang="zh-CN" altLang="en-US" dirty="0"/>
              <a:t>不一样，</a:t>
            </a:r>
            <a:r>
              <a:rPr lang="en-US" altLang="zh-CN" dirty="0"/>
              <a:t>Git </a:t>
            </a:r>
            <a:r>
              <a:rPr lang="zh-CN" altLang="en-US" dirty="0"/>
              <a:t>的“</a:t>
            </a:r>
            <a:r>
              <a:rPr lang="en-US" altLang="zh-CN" dirty="0"/>
              <a:t>commit id</a:t>
            </a:r>
            <a:r>
              <a:rPr lang="zh-CN" altLang="en-US" dirty="0"/>
              <a:t>”不是</a:t>
            </a:r>
            <a:r>
              <a:rPr lang="en-US" altLang="zh-CN" dirty="0"/>
              <a:t>1,2,3……</a:t>
            </a:r>
            <a:r>
              <a:rPr lang="zh-CN" altLang="en-US" dirty="0"/>
              <a:t>递增的数字，而是一个</a:t>
            </a:r>
            <a:r>
              <a:rPr lang="en-US" altLang="zh-CN" dirty="0"/>
              <a:t>SHA1</a:t>
            </a:r>
            <a:r>
              <a:rPr lang="zh-CN" altLang="en-US" dirty="0"/>
              <a:t>计算出来的一个非常大的数字，用十六进制表示，而且你看到的“</a:t>
            </a:r>
            <a:r>
              <a:rPr lang="en-US" altLang="zh-CN" dirty="0"/>
              <a:t>commit id</a:t>
            </a:r>
            <a:r>
              <a:rPr lang="zh-CN" altLang="en-US" dirty="0"/>
              <a:t>”和我的肯定不一样，以你自己的为准。为什么“</a:t>
            </a:r>
            <a:r>
              <a:rPr lang="en-US" altLang="zh-CN" dirty="0"/>
              <a:t>commit id</a:t>
            </a:r>
            <a:r>
              <a:rPr lang="zh-CN" altLang="en-US" dirty="0"/>
              <a:t>”需要用这么一大串数字表示呢？因为</a:t>
            </a:r>
            <a:r>
              <a:rPr lang="en-US" altLang="zh-CN" dirty="0"/>
              <a:t>Git</a:t>
            </a:r>
            <a:r>
              <a:rPr lang="zh-CN" altLang="en-US" dirty="0"/>
              <a:t>是分布式的版本控制系统，后面我们还要研究多人在同一个版本库里工作，如果大家都用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3……</a:t>
            </a:r>
            <a:r>
              <a:rPr lang="zh-CN" altLang="en-US" dirty="0"/>
              <a:t>作为版本号，那肯定就冲突了。</a:t>
            </a:r>
            <a:endParaRPr lang="en-US" altLang="zh-CN" dirty="0"/>
          </a:p>
          <a:p>
            <a:r>
              <a:rPr lang="zh-CN" altLang="en-US" dirty="0"/>
              <a:t>每提交一个新版本，实际上</a:t>
            </a:r>
            <a:r>
              <a:rPr lang="en-US" altLang="zh-CN" dirty="0"/>
              <a:t>Git</a:t>
            </a:r>
            <a:r>
              <a:rPr lang="zh-CN" altLang="en-US" dirty="0"/>
              <a:t>就会把它们自动串成一条时间线。如果使用可视化工具查看</a:t>
            </a:r>
            <a:r>
              <a:rPr lang="en-US" altLang="zh-CN" dirty="0"/>
              <a:t>Git</a:t>
            </a:r>
            <a:r>
              <a:rPr lang="zh-CN" altLang="en-US" dirty="0"/>
              <a:t>历史，就可以更清楚地看到提交历史的时间线。</a:t>
            </a:r>
            <a:endParaRPr lang="en-US" altLang="zh-CN" dirty="0"/>
          </a:p>
          <a:p>
            <a:r>
              <a:rPr lang="zh-CN" altLang="en-US" dirty="0"/>
              <a:t>好了，现在我们启动时光穿梭机，准备把“</a:t>
            </a:r>
            <a:r>
              <a:rPr lang="en-US" altLang="zh-CN" dirty="0"/>
              <a:t>readme.txt</a:t>
            </a:r>
            <a:r>
              <a:rPr lang="zh-CN" altLang="en-US" dirty="0"/>
              <a:t>”回退到上一个版本，也就是“</a:t>
            </a:r>
            <a:r>
              <a:rPr lang="en-US" altLang="zh-CN" dirty="0"/>
              <a:t>add distributed</a:t>
            </a:r>
            <a:r>
              <a:rPr lang="zh-CN" altLang="en-US" dirty="0"/>
              <a:t>”的那个版本，怎么做呢？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C4E4DC-5683-465F-AFA4-2C4BA793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914" y="0"/>
            <a:ext cx="2384085" cy="1869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3251A57-AD6A-4987-9663-564B0AF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60" y="2931061"/>
            <a:ext cx="4206605" cy="739204"/>
          </a:xfrm>
          <a:prstGeom prst="rect">
            <a:avLst/>
          </a:prstGeom>
        </p:spPr>
      </p:pic>
      <p:pic>
        <p:nvPicPr>
          <p:cNvPr id="11" name="图片 10" descr="日历图标">
            <a:extLst>
              <a:ext uri="{FF2B5EF4-FFF2-40B4-BE49-F238E27FC236}">
                <a16:creationId xmlns:a16="http://schemas.microsoft.com/office/drawing/2014/main" id="{D90670B7-77EC-4C79-8B0F-6AA5402B4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512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67A0E8-5701-4E48-A470-F44E64EC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版本回退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65F50F7-3E5E-4E42-B819-FA4EB080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771831"/>
          </a:xfrm>
        </p:spPr>
        <p:txBody>
          <a:bodyPr>
            <a:normAutofit/>
          </a:bodyPr>
          <a:lstStyle/>
          <a:p>
            <a:r>
              <a:rPr lang="zh-CN" altLang="en-US" dirty="0"/>
              <a:t>首先，</a:t>
            </a:r>
            <a:r>
              <a:rPr lang="en-US" altLang="zh-CN" dirty="0"/>
              <a:t>Git</a:t>
            </a:r>
            <a:r>
              <a:rPr lang="zh-CN" altLang="en-US" dirty="0"/>
              <a:t>必须知道当前版本是哪个版本，在</a:t>
            </a:r>
            <a:r>
              <a:rPr lang="en-US" altLang="zh-CN" dirty="0"/>
              <a:t>Git</a:t>
            </a:r>
            <a:r>
              <a:rPr lang="zh-CN" altLang="en-US" dirty="0"/>
              <a:t>中，用“</a:t>
            </a:r>
            <a:r>
              <a:rPr lang="en-US" altLang="zh-CN" dirty="0"/>
              <a:t>HEAD</a:t>
            </a:r>
            <a:r>
              <a:rPr lang="zh-CN" altLang="en-US" dirty="0"/>
              <a:t>”表示当前版本，也就是最新的提交“</a:t>
            </a:r>
            <a:r>
              <a:rPr lang="en-US" altLang="zh-CN" dirty="0"/>
              <a:t>1094adb...</a:t>
            </a:r>
            <a:r>
              <a:rPr lang="zh-CN" altLang="en-US" dirty="0"/>
              <a:t>” （注意我的提交</a:t>
            </a:r>
            <a:r>
              <a:rPr lang="en-US" altLang="zh-CN" dirty="0"/>
              <a:t>ID</a:t>
            </a:r>
            <a:r>
              <a:rPr lang="zh-CN" altLang="en-US" dirty="0"/>
              <a:t>和你的肯定不一样），上一个版本就是“</a:t>
            </a:r>
            <a:r>
              <a:rPr lang="en-US" altLang="zh-CN" dirty="0"/>
              <a:t>HEAD^</a:t>
            </a:r>
            <a:r>
              <a:rPr lang="zh-CN" altLang="en-US" dirty="0"/>
              <a:t>”，上上一个版本就是“</a:t>
            </a:r>
            <a:r>
              <a:rPr lang="en-US" altLang="zh-CN" dirty="0"/>
              <a:t>HEAD^^</a:t>
            </a:r>
            <a:r>
              <a:rPr lang="zh-CN" altLang="en-US" dirty="0"/>
              <a:t>”，当然往上</a:t>
            </a:r>
            <a:r>
              <a:rPr lang="en-US" altLang="zh-CN" dirty="0"/>
              <a:t>100</a:t>
            </a:r>
            <a:r>
              <a:rPr lang="zh-CN" altLang="en-US" dirty="0"/>
              <a:t>个版本写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’^’</a:t>
            </a:r>
            <a:r>
              <a:rPr lang="zh-CN" altLang="en-US" dirty="0"/>
              <a:t>比较容易数不过来，所以写成“</a:t>
            </a:r>
            <a:r>
              <a:rPr lang="en-US" altLang="zh-CN" dirty="0"/>
              <a:t>HEAD~100</a:t>
            </a:r>
            <a:r>
              <a:rPr lang="zh-CN" altLang="en-US" dirty="0"/>
              <a:t>”。</a:t>
            </a:r>
            <a:endParaRPr lang="en-US" altLang="zh-CN" dirty="0"/>
          </a:p>
          <a:p>
            <a:r>
              <a:rPr lang="zh-CN" altLang="en-US" dirty="0"/>
              <a:t>现在，我们要把当前版本“</a:t>
            </a:r>
            <a:r>
              <a:rPr lang="en-US" altLang="zh-CN" dirty="0"/>
              <a:t>append GPL</a:t>
            </a:r>
            <a:r>
              <a:rPr lang="zh-CN" altLang="en-US" dirty="0"/>
              <a:t>”回退到上一个版本“</a:t>
            </a:r>
            <a:r>
              <a:rPr lang="en-US" altLang="zh-CN" dirty="0"/>
              <a:t>add distributed</a:t>
            </a:r>
            <a:r>
              <a:rPr lang="zh-CN" altLang="en-US" dirty="0"/>
              <a:t>”，就可以使用“</a:t>
            </a:r>
            <a:r>
              <a:rPr lang="en-US" altLang="zh-CN" dirty="0"/>
              <a:t>git reset</a:t>
            </a:r>
            <a:r>
              <a:rPr lang="zh-CN" altLang="en-US" dirty="0"/>
              <a:t>”命令：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--hard</a:t>
            </a:r>
            <a:r>
              <a:rPr lang="zh-CN" altLang="en-US" dirty="0"/>
              <a:t>”参数有啥意义？这个后面再讲，现在你先放心使用。</a:t>
            </a:r>
            <a:endParaRPr lang="en-US" altLang="zh-CN" dirty="0"/>
          </a:p>
          <a:p>
            <a:r>
              <a:rPr lang="zh-CN" altLang="en-US" dirty="0"/>
              <a:t>看看“</a:t>
            </a:r>
            <a:r>
              <a:rPr lang="en-US" altLang="zh-CN" dirty="0"/>
              <a:t>readme.txt</a:t>
            </a:r>
            <a:r>
              <a:rPr lang="zh-CN" altLang="en-US" dirty="0"/>
              <a:t>”的内容是不是版本“</a:t>
            </a:r>
            <a:r>
              <a:rPr lang="en-US" altLang="zh-CN" dirty="0"/>
              <a:t>add distributed</a:t>
            </a:r>
            <a:r>
              <a:rPr lang="zh-CN" altLang="en-US" dirty="0"/>
              <a:t>”：</a:t>
            </a:r>
            <a:endParaRPr lang="en-US" altLang="zh-CN" dirty="0"/>
          </a:p>
          <a:p>
            <a:r>
              <a:rPr lang="zh-CN" altLang="en-US" dirty="0"/>
              <a:t>果然被还原了。还可以继续回退到上一个版本“</a:t>
            </a:r>
            <a:r>
              <a:rPr lang="en-US" altLang="zh-CN" dirty="0"/>
              <a:t>wrote a readme file</a:t>
            </a:r>
            <a:r>
              <a:rPr lang="zh-CN" altLang="en-US" dirty="0"/>
              <a:t>”，不过且慢，我们用“</a:t>
            </a:r>
            <a:r>
              <a:rPr lang="en-US" altLang="zh-CN" dirty="0"/>
              <a:t>git log</a:t>
            </a:r>
            <a:r>
              <a:rPr lang="zh-CN" altLang="en-US" dirty="0"/>
              <a:t>”再看看现在版本库的状态：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C4E4DC-5683-465F-AFA4-2C4BA793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914" y="0"/>
            <a:ext cx="2384085" cy="186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C95C6C-715D-454F-8843-463729CB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495" y="3189758"/>
            <a:ext cx="2499577" cy="4038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8B3597-547B-4F0C-9853-16AE7558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03" y="3965930"/>
            <a:ext cx="2804403" cy="5791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27E68D-39B5-4AE6-9EF8-687F96CA7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758" y="5029998"/>
            <a:ext cx="3174765" cy="1611433"/>
          </a:xfrm>
          <a:prstGeom prst="rect">
            <a:avLst/>
          </a:prstGeom>
        </p:spPr>
      </p:pic>
      <p:pic>
        <p:nvPicPr>
          <p:cNvPr id="9" name="图片 8" descr="日历图标">
            <a:extLst>
              <a:ext uri="{FF2B5EF4-FFF2-40B4-BE49-F238E27FC236}">
                <a16:creationId xmlns:a16="http://schemas.microsoft.com/office/drawing/2014/main" id="{D825105F-E5DD-4988-9C26-718DA9F64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808" y="866609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7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67A0E8-5701-4E48-A470-F44E64EC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版本回退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65F50F7-3E5E-4E42-B819-FA4EB080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771831"/>
          </a:xfrm>
        </p:spPr>
        <p:txBody>
          <a:bodyPr>
            <a:normAutofit/>
          </a:bodyPr>
          <a:lstStyle/>
          <a:p>
            <a:r>
              <a:rPr lang="zh-CN" altLang="en-US" dirty="0"/>
              <a:t>最新的那个版本“</a:t>
            </a:r>
            <a:r>
              <a:rPr lang="en-US" altLang="zh-CN" dirty="0"/>
              <a:t>append GPL</a:t>
            </a:r>
            <a:r>
              <a:rPr lang="zh-CN" altLang="en-US" dirty="0"/>
              <a:t>”已经看不到了！好比你从</a:t>
            </a:r>
            <a:r>
              <a:rPr lang="en-US" altLang="zh-CN" dirty="0"/>
              <a:t>21</a:t>
            </a:r>
            <a:r>
              <a:rPr lang="zh-CN" altLang="en-US" dirty="0"/>
              <a:t>世纪坐时光穿梭机来到了</a:t>
            </a:r>
            <a:r>
              <a:rPr lang="en-US" altLang="zh-CN" dirty="0"/>
              <a:t>19</a:t>
            </a:r>
            <a:r>
              <a:rPr lang="zh-CN" altLang="en-US" dirty="0"/>
              <a:t>世纪，想再回去已经回不去了，肿么办？</a:t>
            </a:r>
            <a:endParaRPr lang="en-US" altLang="zh-CN" dirty="0"/>
          </a:p>
          <a:p>
            <a:r>
              <a:rPr lang="zh-CN" altLang="en-US" dirty="0"/>
              <a:t>办法其实还是有的，只要上面的命令行窗口还没有被关掉，你就可以顺着往上找啊找啊，找到那个“</a:t>
            </a:r>
            <a:r>
              <a:rPr lang="en-US" altLang="zh-CN" dirty="0"/>
              <a:t>append GPL</a:t>
            </a:r>
            <a:r>
              <a:rPr lang="zh-CN" altLang="en-US" dirty="0"/>
              <a:t>”的“</a:t>
            </a:r>
            <a:r>
              <a:rPr lang="en-US" altLang="zh-CN" dirty="0"/>
              <a:t>commit id</a:t>
            </a:r>
            <a:r>
              <a:rPr lang="zh-CN" altLang="en-US" dirty="0"/>
              <a:t>”是“</a:t>
            </a:r>
            <a:r>
              <a:rPr lang="en-US" altLang="zh-CN" dirty="0"/>
              <a:t>1094adb…</a:t>
            </a:r>
            <a:r>
              <a:rPr lang="zh-CN" altLang="en-US" dirty="0"/>
              <a:t>” ，于是就可以指定回到未来的某个版本：</a:t>
            </a:r>
            <a:endParaRPr lang="en-US" altLang="zh-CN" dirty="0"/>
          </a:p>
          <a:p>
            <a:r>
              <a:rPr lang="zh-CN" altLang="en-US" dirty="0"/>
              <a:t>版本号没必要写全，前几位就可以了，</a:t>
            </a:r>
            <a:r>
              <a:rPr lang="en-US" altLang="zh-CN" dirty="0"/>
              <a:t>Git</a:t>
            </a:r>
            <a:r>
              <a:rPr lang="zh-CN" altLang="en-US" dirty="0"/>
              <a:t>会自动去找。当然也不能只写前一两位，因为</a:t>
            </a:r>
            <a:r>
              <a:rPr lang="en-US" altLang="zh-CN" dirty="0"/>
              <a:t>Git</a:t>
            </a:r>
            <a:r>
              <a:rPr lang="zh-CN" altLang="en-US" dirty="0"/>
              <a:t>可能会找到多个版本号，就无法确定是哪一个了。</a:t>
            </a:r>
            <a:endParaRPr lang="en-US" altLang="zh-CN" dirty="0"/>
          </a:p>
          <a:p>
            <a:r>
              <a:rPr lang="zh-CN" altLang="en-US" dirty="0"/>
              <a:t>再小心翼翼地看看“</a:t>
            </a:r>
            <a:r>
              <a:rPr lang="en-US" altLang="zh-CN" dirty="0"/>
              <a:t>readme.txt</a:t>
            </a:r>
            <a:r>
              <a:rPr lang="zh-CN" altLang="en-US" dirty="0"/>
              <a:t>”的内容：</a:t>
            </a:r>
            <a:endParaRPr lang="en-US" altLang="zh-CN" dirty="0"/>
          </a:p>
          <a:p>
            <a:r>
              <a:rPr lang="zh-CN" altLang="en-US" dirty="0"/>
              <a:t>果然，我胡汉三又回来了。</a:t>
            </a:r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的版本回退速度非常快，因为</a:t>
            </a:r>
            <a:r>
              <a:rPr lang="en-US" altLang="zh-CN" dirty="0"/>
              <a:t>Git</a:t>
            </a:r>
            <a:r>
              <a:rPr lang="zh-CN" altLang="en-US" dirty="0"/>
              <a:t>在内部有个指向当前版本的“</a:t>
            </a:r>
            <a:r>
              <a:rPr lang="en-US" altLang="zh-CN" dirty="0"/>
              <a:t>HEAD</a:t>
            </a:r>
            <a:r>
              <a:rPr lang="zh-CN" altLang="en-US" dirty="0"/>
              <a:t>”指针，当你回退版本的时候，</a:t>
            </a:r>
            <a:r>
              <a:rPr lang="en-US" altLang="zh-CN" dirty="0"/>
              <a:t>Git</a:t>
            </a:r>
            <a:r>
              <a:rPr lang="zh-CN" altLang="en-US" dirty="0"/>
              <a:t>仅仅是把</a:t>
            </a:r>
            <a:r>
              <a:rPr lang="en-US" altLang="zh-CN" dirty="0"/>
              <a:t>HEAD</a:t>
            </a:r>
            <a:r>
              <a:rPr lang="zh-CN" altLang="en-US" dirty="0"/>
              <a:t>从指向“</a:t>
            </a:r>
            <a:r>
              <a:rPr lang="en-US" altLang="zh-CN" dirty="0"/>
              <a:t>append GPL</a:t>
            </a:r>
            <a:r>
              <a:rPr lang="zh-CN" altLang="en-US" dirty="0"/>
              <a:t>”：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                             改为指向                                       然后顺便把工作区的文件更新了。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C4E4DC-5683-465F-AFA4-2C4BA793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914" y="0"/>
            <a:ext cx="2384085" cy="186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27E68D-39B5-4AE6-9EF8-687F96CA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25" y="1"/>
            <a:ext cx="2482389" cy="126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70C7B6-A4FF-43DD-B716-F4EFB32F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914" y="2939084"/>
            <a:ext cx="1718801" cy="3058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5870FE-88DD-4DFB-9F34-A8C3BBEB1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255" y="3688168"/>
            <a:ext cx="2964437" cy="5791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8D50A8-CBF4-40B1-9905-AB6CE3A97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929" y="5429746"/>
            <a:ext cx="2164268" cy="1211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F20EE1-FB5D-44DF-BC92-2CAA6EFD4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256" y="5399263"/>
            <a:ext cx="2171888" cy="1242168"/>
          </a:xfrm>
          <a:prstGeom prst="rect">
            <a:avLst/>
          </a:prstGeom>
        </p:spPr>
      </p:pic>
      <p:pic>
        <p:nvPicPr>
          <p:cNvPr id="13" name="图片 12" descr="日历图标">
            <a:extLst>
              <a:ext uri="{FF2B5EF4-FFF2-40B4-BE49-F238E27FC236}">
                <a16:creationId xmlns:a16="http://schemas.microsoft.com/office/drawing/2014/main" id="{AC83AD40-9483-40F5-ACC7-125B0A95B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9247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3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755B4B-7FC2-4AD2-91AB-113AE5C2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版本回退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72FDD4-B0EE-45CA-AAB9-EEDCAB7F2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现在，你回退到了某个版本，关掉了电脑，第二天早上就后悔了，想恢复到新版本怎么办？找不到新版本的“</a:t>
            </a:r>
            <a:r>
              <a:rPr lang="en-US" altLang="zh-CN" dirty="0"/>
              <a:t>commit id</a:t>
            </a:r>
            <a:r>
              <a:rPr lang="zh-CN" altLang="en-US" dirty="0"/>
              <a:t>”了怎么办？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Git</a:t>
            </a:r>
            <a:r>
              <a:rPr lang="zh-CN" altLang="en-US" dirty="0"/>
              <a:t>中，总是有后悔药可以吃的。当你用“</a:t>
            </a:r>
            <a:r>
              <a:rPr lang="en-US" altLang="zh-CN" dirty="0"/>
              <a:t>$ git reset --hard HEAD^</a:t>
            </a:r>
            <a:r>
              <a:rPr lang="zh-CN" altLang="en-US" dirty="0"/>
              <a:t>”回退到“</a:t>
            </a:r>
            <a:r>
              <a:rPr lang="en-US" altLang="zh-CN" dirty="0"/>
              <a:t>add distributed</a:t>
            </a:r>
            <a:r>
              <a:rPr lang="zh-CN" altLang="en-US" dirty="0"/>
              <a:t>”版本时，再想恢复到“</a:t>
            </a:r>
            <a:r>
              <a:rPr lang="en-US" altLang="zh-CN" dirty="0"/>
              <a:t>append GPL</a:t>
            </a:r>
            <a:r>
              <a:rPr lang="zh-CN" altLang="en-US" dirty="0"/>
              <a:t>”，就必须找到“</a:t>
            </a:r>
            <a:r>
              <a:rPr lang="en-US" altLang="zh-CN" dirty="0"/>
              <a:t>append GPL</a:t>
            </a:r>
            <a:r>
              <a:rPr lang="zh-CN" altLang="en-US" dirty="0"/>
              <a:t>”的</a:t>
            </a:r>
            <a:r>
              <a:rPr lang="en-US" altLang="zh-CN" dirty="0"/>
              <a:t>commit id</a:t>
            </a:r>
            <a:r>
              <a:rPr lang="zh-CN" altLang="en-US" dirty="0"/>
              <a:t>。</a:t>
            </a:r>
            <a:r>
              <a:rPr lang="en-US" altLang="zh-CN" dirty="0"/>
              <a:t>Git </a:t>
            </a:r>
            <a:r>
              <a:rPr lang="zh-CN" altLang="en-US" dirty="0"/>
              <a:t>提供了一个命令“</a:t>
            </a:r>
            <a:r>
              <a:rPr lang="en-US" altLang="zh-CN" dirty="0"/>
              <a:t>git </a:t>
            </a:r>
            <a:r>
              <a:rPr lang="en-US" altLang="zh-CN" dirty="0" err="1"/>
              <a:t>reflog</a:t>
            </a:r>
            <a:r>
              <a:rPr lang="zh-CN" altLang="en-US" dirty="0"/>
              <a:t>”用来记录你每一次命令：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终于舒了口气，从输出可知，“</a:t>
            </a:r>
            <a:r>
              <a:rPr lang="en-US" altLang="zh-CN" dirty="0"/>
              <a:t>append GPL</a:t>
            </a:r>
            <a:r>
              <a:rPr lang="zh-CN" altLang="en-US" dirty="0"/>
              <a:t>”的</a:t>
            </a:r>
            <a:r>
              <a:rPr lang="en-US" altLang="zh-CN" dirty="0"/>
              <a:t>commit id</a:t>
            </a:r>
            <a:r>
              <a:rPr lang="zh-CN" altLang="en-US" dirty="0"/>
              <a:t>是“</a:t>
            </a:r>
            <a:r>
              <a:rPr lang="en-US" altLang="zh-CN" dirty="0"/>
              <a:t>1094adb</a:t>
            </a:r>
            <a:r>
              <a:rPr lang="zh-CN" altLang="en-US" dirty="0"/>
              <a:t>”，现在，你又可以乘坐时光机回到未来了。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261866-A17A-4004-9B4C-AE5377197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32" y="3585971"/>
            <a:ext cx="3505504" cy="937341"/>
          </a:xfrm>
          <a:prstGeom prst="rect">
            <a:avLst/>
          </a:prstGeom>
        </p:spPr>
      </p:pic>
      <p:pic>
        <p:nvPicPr>
          <p:cNvPr id="8" name="图片 7" descr="日历图标">
            <a:extLst>
              <a:ext uri="{FF2B5EF4-FFF2-40B4-BE49-F238E27FC236}">
                <a16:creationId xmlns:a16="http://schemas.microsoft.com/office/drawing/2014/main" id="{C0625F01-8201-4EFE-A602-AAC0B5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409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6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B0020FC-5BBB-4301-9E8F-00E73A39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撤销修改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F2685D-11A1-4499-8482-6C7BE655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852041"/>
          </a:xfrm>
        </p:spPr>
        <p:txBody>
          <a:bodyPr/>
          <a:lstStyle/>
          <a:p>
            <a:r>
              <a:rPr lang="zh-CN" altLang="en-US" dirty="0"/>
              <a:t>自然，你是不会犯错的。不过现在是凌晨两点，你正在赶一份工作报告，你将“</a:t>
            </a:r>
            <a:r>
              <a:rPr lang="en-US" altLang="zh-CN" dirty="0"/>
              <a:t>readme.txt</a:t>
            </a:r>
            <a:r>
              <a:rPr lang="zh-CN" altLang="en-US" dirty="0"/>
              <a:t>”修改成以下内容：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在你准备提交前，一杯咖啡起了作用，你猛然发现了“</a:t>
            </a:r>
            <a:r>
              <a:rPr lang="en-US" altLang="zh-CN" dirty="0"/>
              <a:t>stupid boss</a:t>
            </a:r>
            <a:r>
              <a:rPr lang="zh-CN" altLang="en-US" dirty="0"/>
              <a:t>”可能让你丢掉这个月的奖金！</a:t>
            </a:r>
            <a:endParaRPr lang="en-US" altLang="zh-CN" dirty="0"/>
          </a:p>
          <a:p>
            <a:r>
              <a:rPr lang="zh-CN" altLang="en-US" dirty="0"/>
              <a:t>既然错误发现得很及时，就可以很容易地纠正它。你可以删掉最后一行，手动把文件恢复到上一个版本的状态。如果用“</a:t>
            </a:r>
            <a:r>
              <a:rPr lang="en-US" altLang="zh-CN" dirty="0"/>
              <a:t>git status</a:t>
            </a:r>
            <a:r>
              <a:rPr lang="zh-CN" altLang="en-US" dirty="0"/>
              <a:t>”查看一下：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你可以发现，</a:t>
            </a:r>
            <a:r>
              <a:rPr lang="en-US" altLang="zh-CN" dirty="0"/>
              <a:t>Git</a:t>
            </a:r>
            <a:r>
              <a:rPr lang="zh-CN" altLang="en-US" dirty="0"/>
              <a:t>会告诉你，“</a:t>
            </a:r>
            <a:r>
              <a:rPr lang="en-US" altLang="zh-CN" dirty="0"/>
              <a:t>git checkout -- &lt;file&gt;</a:t>
            </a:r>
            <a:r>
              <a:rPr lang="zh-CN" altLang="en-US" dirty="0"/>
              <a:t>”可以丢弃工作区的修改。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96EFF1-2056-472A-AEFC-10075F4F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70" y="2315799"/>
            <a:ext cx="2933954" cy="10440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8C4358-FF5C-4506-B1ED-C65367BB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49" y="4400877"/>
            <a:ext cx="4717189" cy="15774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2AC691-BB4D-4014-984D-BBFB4B35B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322" y="7029"/>
            <a:ext cx="2979678" cy="899238"/>
          </a:xfrm>
          <a:prstGeom prst="rect">
            <a:avLst/>
          </a:prstGeom>
        </p:spPr>
      </p:pic>
      <p:pic>
        <p:nvPicPr>
          <p:cNvPr id="9" name="图片 8" descr="日历图标">
            <a:extLst>
              <a:ext uri="{FF2B5EF4-FFF2-40B4-BE49-F238E27FC236}">
                <a16:creationId xmlns:a16="http://schemas.microsoft.com/office/drawing/2014/main" id="{230FFCE2-D7FA-4508-9F58-3D91FE63B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597" y="828552"/>
            <a:ext cx="742950" cy="7429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592AA0-BE07-46C7-BACC-1AC5B461599B}"/>
              </a:ext>
            </a:extLst>
          </p:cNvPr>
          <p:cNvSpPr txBox="1"/>
          <p:nvPr/>
        </p:nvSpPr>
        <p:spPr>
          <a:xfrm>
            <a:off x="7743825" y="3429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当前版本：</a:t>
            </a:r>
          </a:p>
        </p:txBody>
      </p:sp>
    </p:spTree>
    <p:extLst>
      <p:ext uri="{BB962C8B-B14F-4D97-AF65-F5344CB8AC3E}">
        <p14:creationId xmlns:p14="http://schemas.microsoft.com/office/powerpoint/2010/main" val="325889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D5D6A7-1135-4EAE-8C26-4C65C6EF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撤销修改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78C405-20AA-47BC-9BC1-AF46BBAFA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819957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以上命令的意思就是，把“</a:t>
            </a:r>
            <a:r>
              <a:rPr lang="en-US" altLang="zh-CN" dirty="0"/>
              <a:t>readme.txt</a:t>
            </a:r>
            <a:r>
              <a:rPr lang="zh-CN" altLang="en-US" dirty="0"/>
              <a:t>”文件在工作区的修改全部撤销，这里有两种情况：</a:t>
            </a:r>
            <a:endParaRPr lang="en-US" altLang="zh-CN" dirty="0"/>
          </a:p>
          <a:p>
            <a:r>
              <a:rPr lang="zh-CN" altLang="en-US" dirty="0"/>
              <a:t>一种是“</a:t>
            </a:r>
            <a:r>
              <a:rPr lang="en-US" altLang="zh-CN" dirty="0"/>
              <a:t>readme.txt</a:t>
            </a:r>
            <a:r>
              <a:rPr lang="zh-CN" altLang="en-US" dirty="0"/>
              <a:t>”自修改后还没有被放到暂存区，现在撤销修改就回到和版本库一模一样的状态；</a:t>
            </a:r>
            <a:endParaRPr lang="en-US" altLang="zh-CN" dirty="0"/>
          </a:p>
          <a:p>
            <a:r>
              <a:rPr lang="zh-CN" altLang="en-US" dirty="0"/>
              <a:t>一种是“</a:t>
            </a:r>
            <a:r>
              <a:rPr lang="en-US" altLang="zh-CN" dirty="0"/>
              <a:t>readme.txt</a:t>
            </a:r>
            <a:r>
              <a:rPr lang="zh-CN" altLang="en-US" dirty="0"/>
              <a:t>”已经添加到暂存区后，又作了修改，现在撤销修改就回到添加到暂存区后的状态。</a:t>
            </a:r>
            <a:endParaRPr lang="en-US" altLang="zh-CN" dirty="0"/>
          </a:p>
          <a:p>
            <a:r>
              <a:rPr lang="zh-CN" altLang="en-US" dirty="0"/>
              <a:t>总之，就是让这个文件回到最近一次“</a:t>
            </a:r>
            <a:r>
              <a:rPr lang="en-US" altLang="zh-CN" dirty="0"/>
              <a:t>git commit</a:t>
            </a:r>
            <a:r>
              <a:rPr lang="zh-CN" altLang="en-US" dirty="0"/>
              <a:t>”或“</a:t>
            </a:r>
            <a:r>
              <a:rPr lang="en-US" altLang="zh-CN" dirty="0"/>
              <a:t>git add</a:t>
            </a:r>
            <a:r>
              <a:rPr lang="zh-CN" altLang="en-US" dirty="0"/>
              <a:t>”时的状态。</a:t>
            </a:r>
            <a:endParaRPr lang="en-US" altLang="zh-CN" dirty="0"/>
          </a:p>
          <a:p>
            <a:r>
              <a:rPr lang="zh-CN" altLang="en-US" dirty="0"/>
              <a:t>现在，看看</a:t>
            </a:r>
            <a:r>
              <a:rPr lang="en-US" altLang="zh-CN" dirty="0"/>
              <a:t>readme.txt</a:t>
            </a:r>
            <a:r>
              <a:rPr lang="zh-CN" altLang="en-US" dirty="0"/>
              <a:t>的文件内容：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文件内容果然复原了。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git checkout -- &lt;file&gt;</a:t>
            </a:r>
            <a:r>
              <a:rPr lang="zh-CN" altLang="en-US" dirty="0"/>
              <a:t>”命令中的“</a:t>
            </a:r>
            <a:r>
              <a:rPr lang="en-US" altLang="zh-CN" dirty="0"/>
              <a:t>--</a:t>
            </a:r>
            <a:r>
              <a:rPr lang="zh-CN" altLang="en-US" dirty="0"/>
              <a:t>”很重要，没有“</a:t>
            </a:r>
            <a:r>
              <a:rPr lang="en-US" altLang="zh-CN" dirty="0"/>
              <a:t>--</a:t>
            </a:r>
            <a:r>
              <a:rPr lang="zh-CN" altLang="en-US" dirty="0"/>
              <a:t>”，就变成了“切换到另一个分支”的命令，我们在后面的分支管理中会再次遇到“</a:t>
            </a:r>
            <a:r>
              <a:rPr lang="en-US" altLang="zh-CN" dirty="0"/>
              <a:t>git checkout</a:t>
            </a:r>
            <a:r>
              <a:rPr lang="zh-CN" altLang="en-US" dirty="0"/>
              <a:t>”命令。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DB91CE-38A1-4654-B409-C73366DC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32" y="1869600"/>
            <a:ext cx="1889924" cy="3200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C84EB7-63D7-4324-9E36-D76176AE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32" y="4218714"/>
            <a:ext cx="2979678" cy="899238"/>
          </a:xfrm>
          <a:prstGeom prst="rect">
            <a:avLst/>
          </a:prstGeom>
        </p:spPr>
      </p:pic>
      <p:pic>
        <p:nvPicPr>
          <p:cNvPr id="8" name="图片 7" descr="日历图标">
            <a:extLst>
              <a:ext uri="{FF2B5EF4-FFF2-40B4-BE49-F238E27FC236}">
                <a16:creationId xmlns:a16="http://schemas.microsoft.com/office/drawing/2014/main" id="{F3B7458D-7747-435F-8B89-CC76CB7F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81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815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58C9D69-EE30-43D9-8709-93CE457E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撤销修改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DCD5BEF-33C9-4372-9E06-0B41B439A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547241"/>
          </a:xfrm>
        </p:spPr>
        <p:txBody>
          <a:bodyPr>
            <a:normAutofit/>
          </a:bodyPr>
          <a:lstStyle/>
          <a:p>
            <a:r>
              <a:rPr lang="zh-CN" altLang="en-US" dirty="0"/>
              <a:t>现在假定是凌晨</a:t>
            </a:r>
            <a:r>
              <a:rPr lang="en-US" altLang="zh-CN" dirty="0"/>
              <a:t>3</a:t>
            </a:r>
            <a:r>
              <a:rPr lang="zh-CN" altLang="en-US" dirty="0"/>
              <a:t>点，你不但写了一些胡话，还“</a:t>
            </a:r>
            <a:r>
              <a:rPr lang="en-US" altLang="zh-CN" dirty="0"/>
              <a:t>git add</a:t>
            </a:r>
            <a:r>
              <a:rPr lang="zh-CN" altLang="en-US" dirty="0"/>
              <a:t>”到暂存区了：</a:t>
            </a:r>
            <a:endParaRPr lang="en-US" altLang="zh-CN" dirty="0"/>
          </a:p>
          <a:p>
            <a:r>
              <a:rPr lang="zh-CN" altLang="en-US" dirty="0"/>
              <a:t>庆幸的是，在“</a:t>
            </a:r>
            <a:r>
              <a:rPr lang="en-US" altLang="zh-CN" dirty="0"/>
              <a:t>commit</a:t>
            </a:r>
            <a:r>
              <a:rPr lang="zh-CN" altLang="en-US" dirty="0"/>
              <a:t>”之前，你发现了这个问题。用“</a:t>
            </a:r>
            <a:r>
              <a:rPr lang="en-US" altLang="zh-CN" dirty="0"/>
              <a:t>git status</a:t>
            </a:r>
            <a:r>
              <a:rPr lang="zh-CN" altLang="en-US" dirty="0"/>
              <a:t>”查看一下，修改只是添加到了暂存区，还没有提交：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同样告诉我们，用命令“</a:t>
            </a:r>
            <a:r>
              <a:rPr lang="en-US" altLang="zh-CN" dirty="0"/>
              <a:t>git reset HEAD &lt;file&gt;</a:t>
            </a:r>
            <a:r>
              <a:rPr lang="zh-CN" altLang="en-US" dirty="0"/>
              <a:t>”可以把暂存区的修改撤销掉（</a:t>
            </a:r>
            <a:r>
              <a:rPr lang="en-US" altLang="zh-CN" dirty="0" err="1"/>
              <a:t>unstage</a:t>
            </a:r>
            <a:r>
              <a:rPr lang="zh-CN" altLang="en-US" dirty="0"/>
              <a:t>），重新放回工作区：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git reset</a:t>
            </a:r>
            <a:r>
              <a:rPr lang="zh-CN" altLang="en-US" dirty="0"/>
              <a:t>”命令既可以回退版本，也可以把暂存区的修改回退到工作区。当我们用“</a:t>
            </a:r>
            <a:r>
              <a:rPr lang="en-US" altLang="zh-CN" dirty="0"/>
              <a:t>HEAD</a:t>
            </a:r>
            <a:r>
              <a:rPr lang="zh-CN" altLang="en-US" dirty="0"/>
              <a:t>”时，表示最新的版本。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3C66C8-E009-4AAB-ABDB-F959BEFB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991" y="834535"/>
            <a:ext cx="2933954" cy="1394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BF8C9B-C289-4CB4-ABDA-4296EBBFE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11" y="2986995"/>
            <a:ext cx="2773920" cy="10364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275113-C0F5-43E4-A517-C833034E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11" y="4915296"/>
            <a:ext cx="1889924" cy="609653"/>
          </a:xfrm>
          <a:prstGeom prst="rect">
            <a:avLst/>
          </a:prstGeom>
        </p:spPr>
      </p:pic>
      <p:pic>
        <p:nvPicPr>
          <p:cNvPr id="9" name="图片 8" descr="日历图标">
            <a:extLst>
              <a:ext uri="{FF2B5EF4-FFF2-40B4-BE49-F238E27FC236}">
                <a16:creationId xmlns:a16="http://schemas.microsoft.com/office/drawing/2014/main" id="{688D3D34-014B-4B2B-8DE8-F9BA13FC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272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865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58C9D69-EE30-43D9-8709-93CE457E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撤销修改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DCD5BEF-33C9-4372-9E06-0B41B439A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988400"/>
          </a:xfrm>
        </p:spPr>
        <p:txBody>
          <a:bodyPr>
            <a:normAutofit/>
          </a:bodyPr>
          <a:lstStyle/>
          <a:p>
            <a:r>
              <a:rPr lang="zh-CN" altLang="en-US" dirty="0"/>
              <a:t>再用“</a:t>
            </a:r>
            <a:r>
              <a:rPr lang="en-US" altLang="zh-CN" dirty="0"/>
              <a:t>git status</a:t>
            </a:r>
            <a:r>
              <a:rPr lang="zh-CN" altLang="en-US" dirty="0"/>
              <a:t>”查看一下，现在暂存区时干净的，工作区有修改：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还记得如何丢弃工作区的修改吗？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整个世界终于清静了！</a:t>
            </a:r>
            <a:endParaRPr lang="en-US" altLang="zh-CN" dirty="0"/>
          </a:p>
          <a:p>
            <a:r>
              <a:rPr lang="zh-CN" altLang="en-US" dirty="0"/>
              <a:t>现在，假设你不但改错了东西，还从暂存区提交到了版本库，怎么办呢？还记得版本回退一节吗？可以回退到上一个版本。不过，这是有条件的，就是你还没有把自己的本地版本库推送到远程。还记得</a:t>
            </a:r>
            <a:r>
              <a:rPr lang="en-US" altLang="zh-CN" dirty="0"/>
              <a:t>Git</a:t>
            </a:r>
            <a:r>
              <a:rPr lang="zh-CN" altLang="en-US" dirty="0"/>
              <a:t>是分布式版本控制系统吗？我们后面会讲到远程版本库，一旦你把“</a:t>
            </a:r>
            <a:r>
              <a:rPr lang="en-US" altLang="zh-CN" dirty="0"/>
              <a:t>stupid boss</a:t>
            </a:r>
            <a:r>
              <a:rPr lang="zh-CN" altLang="en-US" dirty="0"/>
              <a:t>”提交推送到远程版本库，你就真的惨了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B624DA-3C48-49A3-9C96-714AA986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71" y="2257107"/>
            <a:ext cx="4625741" cy="12574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32820E-8380-47F9-92A0-C2AF0C55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1" y="3902023"/>
            <a:ext cx="2385267" cy="906859"/>
          </a:xfrm>
          <a:prstGeom prst="rect">
            <a:avLst/>
          </a:prstGeom>
        </p:spPr>
      </p:pic>
      <p:pic>
        <p:nvPicPr>
          <p:cNvPr id="9" name="图片 8" descr="日历图标">
            <a:extLst>
              <a:ext uri="{FF2B5EF4-FFF2-40B4-BE49-F238E27FC236}">
                <a16:creationId xmlns:a16="http://schemas.microsoft.com/office/drawing/2014/main" id="{6833EDC9-3B4E-449D-A41D-A5BF3DEA2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198" y="868125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4330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4494DE0-39E8-49FD-8881-31E24929C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今天要教授的内容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0CFD39EB-7CB9-4BA6-8376-C8C2EA533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2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7CAD94-B22F-45CA-A6BC-59300679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分支管理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C2513C-CAC2-43C5-A383-AEBABF873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1268074" cy="4884126"/>
          </a:xfrm>
        </p:spPr>
        <p:txBody>
          <a:bodyPr>
            <a:noAutofit/>
          </a:bodyPr>
          <a:lstStyle/>
          <a:p>
            <a:r>
              <a:rPr lang="zh-CN" altLang="en-US" sz="1600" dirty="0"/>
              <a:t>分支就是科幻电影里面的平行宇宙，当你正在电脑前努力学习</a:t>
            </a:r>
            <a:r>
              <a:rPr lang="en-US" altLang="zh-CN" sz="1600" dirty="0"/>
              <a:t>Git</a:t>
            </a:r>
            <a:r>
              <a:rPr lang="zh-CN" altLang="en-US" sz="1600" dirty="0"/>
              <a:t>的时候，另一个你正在另一个平行宇宙里努力学习</a:t>
            </a:r>
            <a:r>
              <a:rPr lang="en-US" altLang="zh-CN" sz="1600" dirty="0"/>
              <a:t>SVN</a:t>
            </a:r>
            <a:r>
              <a:rPr lang="zh-CN" altLang="en-US" sz="1600" dirty="0"/>
              <a:t>。</a:t>
            </a:r>
          </a:p>
          <a:p>
            <a:r>
              <a:rPr lang="zh-CN" altLang="en-US" sz="1600" dirty="0"/>
              <a:t>如果两个平行宇宙互不干扰，那对现在的你也没啥影响。不过，在某个时间点，两个平行宇宙合并了，结果，你既学会了</a:t>
            </a:r>
            <a:r>
              <a:rPr lang="en-US" altLang="zh-CN" sz="1600" dirty="0"/>
              <a:t>Git</a:t>
            </a:r>
            <a:r>
              <a:rPr lang="zh-CN" altLang="en-US" sz="1600" dirty="0"/>
              <a:t>又学会了</a:t>
            </a:r>
            <a:r>
              <a:rPr lang="en-US" altLang="zh-CN" sz="1600" dirty="0"/>
              <a:t>SVN</a:t>
            </a:r>
            <a:r>
              <a:rPr lang="zh-CN" altLang="en-US" sz="1600" dirty="0"/>
              <a:t>！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分支在实际中有什么用呢？假设你准备开发一个新功能，但是需要两周才能完成，第一周你写了</a:t>
            </a:r>
            <a:r>
              <a:rPr lang="en-US" altLang="zh-CN" sz="1600" dirty="0"/>
              <a:t>50%</a:t>
            </a:r>
            <a:r>
              <a:rPr lang="zh-CN" altLang="en-US" sz="1600" dirty="0"/>
              <a:t>的代码，如果立刻提交，由于代码还没写完，不完整的代码库会导致别人不能干活了。如果等代码全部写完再一次提交，又存在丢失每天进度的巨大风险。</a:t>
            </a:r>
          </a:p>
          <a:p>
            <a:r>
              <a:rPr lang="zh-CN" altLang="en-US" sz="1600" dirty="0"/>
              <a:t>现在有了分支，就不用怕了。你创建了一个属于你自己的分支，别人看不到，还继续在原来的分支上正常工作，而你在自己的分支上干活，想提交就提交，直到开发完毕后，再一次性合并到原来的分支上，这样，既安全，又不影响别人工作。</a:t>
            </a:r>
          </a:p>
          <a:p>
            <a:r>
              <a:rPr lang="zh-CN" altLang="en-US" sz="1600" dirty="0"/>
              <a:t>其他版本控制系统如</a:t>
            </a:r>
            <a:r>
              <a:rPr lang="en-US" altLang="zh-CN" sz="1600" dirty="0"/>
              <a:t>SVN</a:t>
            </a:r>
            <a:r>
              <a:rPr lang="zh-CN" altLang="en-US" sz="1600" dirty="0"/>
              <a:t>等都有分支管理，但是用过之后你会发现，这些版本控制系统创建和切换分支比蜗牛还慢，简直让人无法忍受，结果分支功能成了摆设，大家都不去用。</a:t>
            </a:r>
          </a:p>
          <a:p>
            <a:r>
              <a:rPr lang="zh-CN" altLang="en-US" sz="1600" dirty="0"/>
              <a:t>但</a:t>
            </a:r>
            <a:r>
              <a:rPr lang="en-US" altLang="zh-CN" sz="1600" dirty="0"/>
              <a:t>Git</a:t>
            </a:r>
            <a:r>
              <a:rPr lang="zh-CN" altLang="en-US" sz="1600" dirty="0"/>
              <a:t>的分支是与众不同的，无论创建、切换和删除分支，</a:t>
            </a:r>
            <a:r>
              <a:rPr lang="en-US" altLang="zh-CN" sz="1600" dirty="0"/>
              <a:t>Git</a:t>
            </a:r>
            <a:r>
              <a:rPr lang="zh-CN" altLang="en-US" sz="1600" dirty="0"/>
              <a:t>在</a:t>
            </a:r>
            <a:r>
              <a:rPr lang="en-US" altLang="zh-CN" sz="1600" dirty="0"/>
              <a:t>1</a:t>
            </a:r>
            <a:r>
              <a:rPr lang="zh-CN" altLang="en-US" sz="1600" dirty="0"/>
              <a:t>秒钟之内就能完成！无论你的版本库是</a:t>
            </a:r>
            <a:r>
              <a:rPr lang="en-US" altLang="zh-CN" sz="1600" dirty="0"/>
              <a:t>1</a:t>
            </a:r>
            <a:r>
              <a:rPr lang="zh-CN" altLang="en-US" sz="1600" dirty="0"/>
              <a:t>个文件还是</a:t>
            </a:r>
            <a:r>
              <a:rPr lang="en-US" altLang="zh-CN" sz="1600" dirty="0"/>
              <a:t>1</a:t>
            </a:r>
            <a:r>
              <a:rPr lang="zh-CN" altLang="en-US" sz="1600" dirty="0"/>
              <a:t>万个文件。</a:t>
            </a:r>
            <a:endParaRPr lang="en-US" altLang="zh-CN" sz="1600" dirty="0"/>
          </a:p>
          <a:p>
            <a:endParaRPr lang="zh-CN" altLang="en-US" sz="1600" dirty="0"/>
          </a:p>
          <a:p>
            <a:endParaRPr lang="zh-CN" altLang="en-US" sz="1600" dirty="0"/>
          </a:p>
        </p:txBody>
      </p:sp>
      <p:pic>
        <p:nvPicPr>
          <p:cNvPr id="5122" name="Picture 2" descr="learn-branches">
            <a:extLst>
              <a:ext uri="{FF2B5EF4-FFF2-40B4-BE49-F238E27FC236}">
                <a16:creationId xmlns:a16="http://schemas.microsoft.com/office/drawing/2014/main" id="{AE64C671-2CA7-4E55-A4A4-86FEEEB38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48" y="2894787"/>
            <a:ext cx="3125452" cy="1068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8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E74B13-BC7E-41B2-A399-E9D7AE7B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创建与合并分支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F7A423-EACE-4E1B-9DED-BE596AF8C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988400"/>
          </a:xfrm>
        </p:spPr>
        <p:txBody>
          <a:bodyPr/>
          <a:lstStyle/>
          <a:p>
            <a:r>
              <a:rPr lang="zh-CN" altLang="en-US" dirty="0"/>
              <a:t>在版本回退里，你已经知道，每次提交，</a:t>
            </a:r>
            <a:r>
              <a:rPr lang="en-US" altLang="zh-CN" dirty="0"/>
              <a:t>Git</a:t>
            </a:r>
            <a:r>
              <a:rPr lang="zh-CN" altLang="en-US" dirty="0"/>
              <a:t>都把它们串成一条时间线，这条时间线就是一个分支。截止到目前，只有一条时间线，在</a:t>
            </a:r>
            <a:r>
              <a:rPr lang="en-US" altLang="zh-CN" dirty="0"/>
              <a:t>Git</a:t>
            </a:r>
            <a:r>
              <a:rPr lang="zh-CN" altLang="en-US" dirty="0"/>
              <a:t>里，这个分支叫主分支，即“</a:t>
            </a:r>
            <a:r>
              <a:rPr lang="en-US" altLang="zh-CN" dirty="0"/>
              <a:t>master</a:t>
            </a:r>
            <a:r>
              <a:rPr lang="zh-CN" altLang="en-US" dirty="0"/>
              <a:t>”分支。“</a:t>
            </a:r>
            <a:r>
              <a:rPr lang="en-US" altLang="zh-CN" dirty="0"/>
              <a:t>HEAD</a:t>
            </a:r>
            <a:r>
              <a:rPr lang="zh-CN" altLang="en-US" dirty="0"/>
              <a:t>”严格来说不是指向提交，而是指向“</a:t>
            </a:r>
            <a:r>
              <a:rPr lang="en-US" altLang="zh-CN" dirty="0"/>
              <a:t>master</a:t>
            </a:r>
            <a:r>
              <a:rPr lang="zh-CN" altLang="en-US" dirty="0"/>
              <a:t>”，“</a:t>
            </a:r>
            <a:r>
              <a:rPr lang="en-US" altLang="zh-CN" dirty="0"/>
              <a:t>master</a:t>
            </a:r>
            <a:r>
              <a:rPr lang="zh-CN" altLang="en-US" dirty="0"/>
              <a:t>”才是指向提交的，所以，“</a:t>
            </a:r>
            <a:r>
              <a:rPr lang="en-US" altLang="zh-CN" dirty="0"/>
              <a:t>HEAD</a:t>
            </a:r>
            <a:r>
              <a:rPr lang="zh-CN" altLang="en-US" dirty="0"/>
              <a:t>”指向的就是当前分支。</a:t>
            </a:r>
            <a:endParaRPr lang="en-US" altLang="zh-CN" dirty="0"/>
          </a:p>
          <a:p>
            <a:r>
              <a:rPr lang="zh-CN" altLang="en-US" dirty="0"/>
              <a:t>一开始的时候，“</a:t>
            </a:r>
            <a:r>
              <a:rPr lang="en-US" altLang="zh-CN" dirty="0"/>
              <a:t>master</a:t>
            </a:r>
            <a:r>
              <a:rPr lang="zh-CN" altLang="en-US" dirty="0"/>
              <a:t>”分支是一条线，</a:t>
            </a:r>
            <a:r>
              <a:rPr lang="en-US" altLang="zh-CN" dirty="0"/>
              <a:t>Git </a:t>
            </a:r>
            <a:r>
              <a:rPr lang="zh-CN" altLang="en-US" dirty="0"/>
              <a:t>用“</a:t>
            </a:r>
            <a:r>
              <a:rPr lang="en-US" altLang="zh-CN" dirty="0"/>
              <a:t>master</a:t>
            </a:r>
            <a:r>
              <a:rPr lang="zh-CN" altLang="en-US" dirty="0"/>
              <a:t>”只向指向最新的提交，再用“</a:t>
            </a:r>
            <a:r>
              <a:rPr lang="en-US" altLang="zh-CN" dirty="0"/>
              <a:t>HEAD</a:t>
            </a:r>
            <a:r>
              <a:rPr lang="zh-CN" altLang="en-US" dirty="0"/>
              <a:t>”指向“</a:t>
            </a:r>
            <a:r>
              <a:rPr lang="en-US" altLang="zh-CN" dirty="0"/>
              <a:t>master</a:t>
            </a:r>
            <a:r>
              <a:rPr lang="zh-CN" altLang="en-US" dirty="0"/>
              <a:t>”，就能确定当前分支，以及当前分支的提交点：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每次提交，“</a:t>
            </a:r>
            <a:r>
              <a:rPr lang="en-US" altLang="zh-CN" dirty="0"/>
              <a:t>master</a:t>
            </a:r>
            <a:r>
              <a:rPr lang="zh-CN" altLang="en-US" dirty="0"/>
              <a:t>”分支都会向前移动一步，这样，随着你不断提交，“</a:t>
            </a:r>
            <a:r>
              <a:rPr lang="en-US" altLang="zh-CN" dirty="0"/>
              <a:t>master</a:t>
            </a:r>
            <a:r>
              <a:rPr lang="zh-CN" altLang="en-US" dirty="0"/>
              <a:t>”分支的线也越来越长。</a:t>
            </a:r>
            <a:endParaRPr lang="en-US" altLang="zh-CN" dirty="0"/>
          </a:p>
          <a:p>
            <a:r>
              <a:rPr lang="zh-CN" altLang="en-US" dirty="0"/>
              <a:t>当我们创建新的分支，例如“</a:t>
            </a:r>
            <a:r>
              <a:rPr lang="en-US" altLang="zh-CN" dirty="0"/>
              <a:t>dev</a:t>
            </a:r>
            <a:r>
              <a:rPr lang="zh-CN" altLang="en-US" dirty="0"/>
              <a:t>”时，</a:t>
            </a:r>
            <a:r>
              <a:rPr lang="en-US" altLang="zh-CN" dirty="0"/>
              <a:t>Git </a:t>
            </a:r>
            <a:r>
              <a:rPr lang="zh-CN" altLang="en-US" dirty="0"/>
              <a:t>新建了一个指针叫“</a:t>
            </a:r>
            <a:r>
              <a:rPr lang="en-US" altLang="zh-CN" dirty="0"/>
              <a:t>dev</a:t>
            </a:r>
            <a:r>
              <a:rPr lang="zh-CN" altLang="en-US" dirty="0"/>
              <a:t>”，指向“</a:t>
            </a:r>
            <a:r>
              <a:rPr lang="en-US" altLang="zh-CN" dirty="0"/>
              <a:t>master</a:t>
            </a:r>
            <a:r>
              <a:rPr lang="zh-CN" altLang="en-US" dirty="0"/>
              <a:t>”相同的提交，再把“</a:t>
            </a:r>
            <a:r>
              <a:rPr lang="en-US" altLang="zh-CN" dirty="0"/>
              <a:t>HEAD</a:t>
            </a:r>
            <a:r>
              <a:rPr lang="zh-CN" altLang="en-US" dirty="0"/>
              <a:t>”指向“</a:t>
            </a:r>
            <a:r>
              <a:rPr lang="en-US" altLang="zh-CN" dirty="0"/>
              <a:t>dev</a:t>
            </a:r>
            <a:r>
              <a:rPr lang="zh-CN" altLang="en-US" dirty="0"/>
              <a:t>”，就表示当前分支在“</a:t>
            </a:r>
            <a:r>
              <a:rPr lang="en-US" altLang="zh-CN" dirty="0"/>
              <a:t>dev</a:t>
            </a:r>
            <a:r>
              <a:rPr lang="zh-CN" altLang="en-US" dirty="0"/>
              <a:t>”上：</a:t>
            </a:r>
            <a:endParaRPr lang="en-US" altLang="zh-CN" dirty="0"/>
          </a:p>
          <a:p>
            <a:r>
              <a:rPr lang="zh-CN" altLang="en-US" dirty="0"/>
              <a:t>你看，</a:t>
            </a:r>
            <a:r>
              <a:rPr lang="en-US" altLang="zh-CN" dirty="0"/>
              <a:t>Git</a:t>
            </a:r>
            <a:r>
              <a:rPr lang="zh-CN" altLang="en-US" dirty="0"/>
              <a:t>创建一个分支很快，因为除了增加一个“</a:t>
            </a:r>
            <a:r>
              <a:rPr lang="en-US" altLang="zh-CN" dirty="0"/>
              <a:t>dev</a:t>
            </a:r>
            <a:r>
              <a:rPr lang="zh-CN" altLang="en-US" dirty="0"/>
              <a:t>”指针，改改“</a:t>
            </a:r>
            <a:r>
              <a:rPr lang="en-US" altLang="zh-CN" dirty="0"/>
              <a:t>HEAD</a:t>
            </a:r>
            <a:r>
              <a:rPr lang="zh-CN" altLang="en-US" dirty="0"/>
              <a:t>”的指向，工作区的文件都没有任何变化！</a:t>
            </a:r>
          </a:p>
        </p:txBody>
      </p:sp>
      <p:pic>
        <p:nvPicPr>
          <p:cNvPr id="6146" name="Picture 2" descr="git-br-initial">
            <a:extLst>
              <a:ext uri="{FF2B5EF4-FFF2-40B4-BE49-F238E27FC236}">
                <a16:creationId xmlns:a16="http://schemas.microsoft.com/office/drawing/2014/main" id="{61488D9B-6758-453D-9B71-79F0F8C04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57" y="3541295"/>
            <a:ext cx="28670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it-br-create">
            <a:extLst>
              <a:ext uri="{FF2B5EF4-FFF2-40B4-BE49-F238E27FC236}">
                <a16:creationId xmlns:a16="http://schemas.microsoft.com/office/drawing/2014/main" id="{53AEDBC8-ABC2-4528-A719-FFB61030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048" y="3243285"/>
            <a:ext cx="2983080" cy="189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8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E74B13-BC7E-41B2-A399-E9D7AE7B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创建与合并分支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F7A423-EACE-4E1B-9DED-BE596AF8C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988400"/>
          </a:xfrm>
        </p:spPr>
        <p:txBody>
          <a:bodyPr/>
          <a:lstStyle/>
          <a:p>
            <a:r>
              <a:rPr lang="zh-CN" altLang="en-US" dirty="0"/>
              <a:t>不过，从现在开始，对工作区的修改和提交就是针对“</a:t>
            </a:r>
            <a:r>
              <a:rPr lang="en-US" altLang="zh-CN" dirty="0"/>
              <a:t>dev</a:t>
            </a:r>
            <a:r>
              <a:rPr lang="zh-CN" altLang="en-US" dirty="0"/>
              <a:t>”分支了，比如新提交一次后，“</a:t>
            </a:r>
            <a:r>
              <a:rPr lang="en-US" altLang="zh-CN" dirty="0"/>
              <a:t>dev</a:t>
            </a:r>
            <a:r>
              <a:rPr lang="zh-CN" altLang="en-US" dirty="0"/>
              <a:t>”指针往前移动一步，而“</a:t>
            </a:r>
            <a:r>
              <a:rPr lang="en-US" altLang="zh-CN" dirty="0"/>
              <a:t>master</a:t>
            </a:r>
            <a:r>
              <a:rPr lang="zh-CN" altLang="en-US" dirty="0"/>
              <a:t>”指针不变：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假如我们在“</a:t>
            </a:r>
            <a:r>
              <a:rPr lang="en-US" altLang="zh-CN" dirty="0"/>
              <a:t>dev</a:t>
            </a:r>
            <a:r>
              <a:rPr lang="zh-CN" altLang="en-US" dirty="0"/>
              <a:t>”上的工作完成了，就可以把“</a:t>
            </a:r>
            <a:r>
              <a:rPr lang="en-US" altLang="zh-CN" dirty="0"/>
              <a:t>dev</a:t>
            </a:r>
            <a:r>
              <a:rPr lang="zh-CN" altLang="en-US" dirty="0"/>
              <a:t>”合并到“</a:t>
            </a:r>
            <a:r>
              <a:rPr lang="en-US" altLang="zh-CN" dirty="0"/>
              <a:t>master</a:t>
            </a:r>
            <a:r>
              <a:rPr lang="zh-CN" altLang="en-US" dirty="0"/>
              <a:t>”上。</a:t>
            </a:r>
            <a:r>
              <a:rPr lang="en-US" altLang="zh-CN" dirty="0"/>
              <a:t>Git</a:t>
            </a:r>
            <a:r>
              <a:rPr lang="zh-CN" altLang="en-US" dirty="0"/>
              <a:t>怎么合并呢？最简单的方法，就是直接把“</a:t>
            </a:r>
            <a:r>
              <a:rPr lang="en-US" altLang="zh-CN" dirty="0"/>
              <a:t>master</a:t>
            </a:r>
            <a:r>
              <a:rPr lang="zh-CN" altLang="en-US" dirty="0"/>
              <a:t>”指向“</a:t>
            </a:r>
            <a:r>
              <a:rPr lang="en-US" altLang="zh-CN" dirty="0"/>
              <a:t>dev</a:t>
            </a:r>
            <a:r>
              <a:rPr lang="zh-CN" altLang="en-US" dirty="0"/>
              <a:t>”的当前提交，就完成了合并：</a:t>
            </a:r>
            <a:endParaRPr lang="en-US" altLang="zh-CN" dirty="0"/>
          </a:p>
          <a:p>
            <a:r>
              <a:rPr lang="zh-CN" altLang="en-US" dirty="0"/>
              <a:t>所以</a:t>
            </a:r>
            <a:r>
              <a:rPr lang="en-US" altLang="zh-CN" dirty="0"/>
              <a:t>Git</a:t>
            </a:r>
            <a:r>
              <a:rPr lang="zh-CN" altLang="en-US" dirty="0"/>
              <a:t>合并分支也很快！就改改指针，工作区内容也不变！</a:t>
            </a:r>
            <a:endParaRPr lang="en-US" altLang="zh-CN" dirty="0"/>
          </a:p>
          <a:p>
            <a:r>
              <a:rPr lang="zh-CN" altLang="en-US" dirty="0"/>
              <a:t>合并完分支后，甚至可以删除“</a:t>
            </a:r>
            <a:r>
              <a:rPr lang="en-US" altLang="zh-CN" dirty="0"/>
              <a:t>dev</a:t>
            </a:r>
            <a:r>
              <a:rPr lang="zh-CN" altLang="en-US" dirty="0"/>
              <a:t>”分支。删除“</a:t>
            </a:r>
            <a:r>
              <a:rPr lang="en-US" altLang="zh-CN" dirty="0"/>
              <a:t>dev</a:t>
            </a:r>
            <a:r>
              <a:rPr lang="zh-CN" altLang="en-US" dirty="0"/>
              <a:t>”分支就是把“</a:t>
            </a:r>
            <a:r>
              <a:rPr lang="en-US" altLang="zh-CN" dirty="0"/>
              <a:t>dev</a:t>
            </a:r>
            <a:r>
              <a:rPr lang="zh-CN" altLang="en-US" dirty="0"/>
              <a:t>”指针给删掉，删掉后，我们就剩下了一条“</a:t>
            </a:r>
            <a:r>
              <a:rPr lang="en-US" altLang="zh-CN" dirty="0"/>
              <a:t>master</a:t>
            </a:r>
            <a:r>
              <a:rPr lang="zh-CN" altLang="en-US" dirty="0"/>
              <a:t>”分支：</a:t>
            </a:r>
            <a:endParaRPr lang="en-US" altLang="zh-CN" dirty="0"/>
          </a:p>
          <a:p>
            <a:r>
              <a:rPr lang="zh-CN" altLang="en-US" dirty="0"/>
              <a:t>真是太神奇了，你看得出来有些提交是通过分支完成的吗？</a:t>
            </a:r>
          </a:p>
        </p:txBody>
      </p:sp>
      <p:pic>
        <p:nvPicPr>
          <p:cNvPr id="7170" name="Picture 2" descr="git-br-dev-fd">
            <a:extLst>
              <a:ext uri="{FF2B5EF4-FFF2-40B4-BE49-F238E27FC236}">
                <a16:creationId xmlns:a16="http://schemas.microsoft.com/office/drawing/2014/main" id="{DE122FCA-4D46-403F-A40E-274CA79E0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0" y="2559343"/>
            <a:ext cx="3687644" cy="17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it-br-ff-merge">
            <a:extLst>
              <a:ext uri="{FF2B5EF4-FFF2-40B4-BE49-F238E27FC236}">
                <a16:creationId xmlns:a16="http://schemas.microsoft.com/office/drawing/2014/main" id="{7E9E4DAA-A6D9-40A6-9C42-9D75905D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22" y="2559343"/>
            <a:ext cx="3314099" cy="17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-br-rm">
            <a:extLst>
              <a:ext uri="{FF2B5EF4-FFF2-40B4-BE49-F238E27FC236}">
                <a16:creationId xmlns:a16="http://schemas.microsoft.com/office/drawing/2014/main" id="{3EEA0E4D-98B0-42BC-B0BF-6998B71A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549" y="2671762"/>
            <a:ext cx="40290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69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E9AFF9-E5AE-4D96-BE5E-2298B7A1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创建与合并分支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135AA5-E5E4-42C0-A34D-BFEB6BC7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771831"/>
          </a:xfrm>
        </p:spPr>
        <p:txBody>
          <a:bodyPr/>
          <a:lstStyle/>
          <a:p>
            <a:r>
              <a:rPr lang="zh-CN" altLang="en-US" dirty="0"/>
              <a:t>下面开始实战。</a:t>
            </a:r>
          </a:p>
          <a:p>
            <a:r>
              <a:rPr lang="zh-CN" altLang="en-US" dirty="0"/>
              <a:t>首先，我们创建“</a:t>
            </a:r>
            <a:r>
              <a:rPr lang="en-US" altLang="zh-CN" dirty="0"/>
              <a:t>dev</a:t>
            </a:r>
            <a:r>
              <a:rPr lang="zh-CN" altLang="en-US" dirty="0"/>
              <a:t>”分支，然后切换到“</a:t>
            </a:r>
            <a:r>
              <a:rPr lang="en-US" altLang="zh-CN" dirty="0"/>
              <a:t>dev</a:t>
            </a:r>
            <a:r>
              <a:rPr lang="zh-CN" altLang="en-US" dirty="0"/>
              <a:t>”分支：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git checkout</a:t>
            </a:r>
            <a:r>
              <a:rPr lang="zh-CN" altLang="en-US" dirty="0"/>
              <a:t>”命令加上“</a:t>
            </a:r>
            <a:r>
              <a:rPr lang="en-US" altLang="zh-CN" dirty="0"/>
              <a:t>-b</a:t>
            </a:r>
            <a:r>
              <a:rPr lang="zh-CN" altLang="en-US" dirty="0"/>
              <a:t>”参数表示创建并切换，相当于以下两条命令：</a:t>
            </a:r>
            <a:endParaRPr lang="en-US" altLang="zh-CN" dirty="0"/>
          </a:p>
          <a:p>
            <a:r>
              <a:rPr lang="zh-CN" altLang="en-US" dirty="0"/>
              <a:t>然后，用“</a:t>
            </a:r>
            <a:r>
              <a:rPr lang="en-US" altLang="zh-CN" dirty="0"/>
              <a:t>git branch</a:t>
            </a:r>
            <a:r>
              <a:rPr lang="zh-CN" altLang="en-US" dirty="0"/>
              <a:t>”命令查看当前分支：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git branch</a:t>
            </a:r>
            <a:r>
              <a:rPr lang="zh-CN" altLang="en-US" dirty="0"/>
              <a:t>”命令会列出所有分支，当前分支前面会标一个“*”号。</a:t>
            </a:r>
            <a:endParaRPr lang="en-US" altLang="zh-CN" dirty="0"/>
          </a:p>
          <a:p>
            <a:r>
              <a:rPr lang="zh-CN" altLang="en-US" dirty="0"/>
              <a:t>然后，我们就可以在“</a:t>
            </a:r>
            <a:r>
              <a:rPr lang="en-US" altLang="zh-CN" dirty="0"/>
              <a:t>dev</a:t>
            </a:r>
            <a:r>
              <a:rPr lang="zh-CN" altLang="en-US" dirty="0"/>
              <a:t>”分支上正常提交，比如对“</a:t>
            </a:r>
            <a:r>
              <a:rPr lang="en-US" altLang="zh-CN" dirty="0"/>
              <a:t>readme.txt</a:t>
            </a:r>
            <a:r>
              <a:rPr lang="zh-CN" altLang="en-US" dirty="0"/>
              <a:t>”做个修改，加上一行：</a:t>
            </a:r>
            <a:endParaRPr lang="en-US" altLang="zh-CN" dirty="0"/>
          </a:p>
          <a:p>
            <a:r>
              <a:rPr lang="zh-CN" altLang="en-US" dirty="0"/>
              <a:t>然后提交：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现在，“</a:t>
            </a:r>
            <a:r>
              <a:rPr lang="en-US" altLang="zh-CN" dirty="0"/>
              <a:t>dev</a:t>
            </a:r>
            <a:r>
              <a:rPr lang="zh-CN" altLang="en-US" dirty="0"/>
              <a:t>”分支的工作完成，我们就可以切换回“</a:t>
            </a:r>
            <a:r>
              <a:rPr lang="en-US" altLang="zh-CN" dirty="0"/>
              <a:t>master</a:t>
            </a:r>
            <a:r>
              <a:rPr lang="zh-CN" altLang="en-US" dirty="0"/>
              <a:t>”分支：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4037AD-41E8-469C-A25B-FA7173DB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48" y="2272147"/>
            <a:ext cx="1897544" cy="388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A62094-FE6A-42D3-88A5-B82445D2E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953" y="2660801"/>
            <a:ext cx="1531753" cy="5563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BBE24C-55E7-4E5E-8048-A710B0B9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24" y="3041295"/>
            <a:ext cx="706498" cy="4501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DEA1A1-F9EF-4D37-86D3-C764A42F2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001" y="3967595"/>
            <a:ext cx="1973751" cy="2667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216D50-C86A-4D7C-B82E-A66110FF0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72" y="4727258"/>
            <a:ext cx="1973751" cy="7011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31B48C-E44B-49C9-943A-614F58AD6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472" y="5852126"/>
            <a:ext cx="169940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60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E9AFF9-E5AE-4D96-BE5E-2298B7A1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创建与合并分支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135AA5-E5E4-42C0-A34D-BFEB6BC7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9884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切换回“</a:t>
            </a:r>
            <a:r>
              <a:rPr lang="en-US" altLang="zh-CN" dirty="0"/>
              <a:t>master</a:t>
            </a:r>
            <a:r>
              <a:rPr lang="zh-CN" altLang="en-US" dirty="0"/>
              <a:t>”分支后，再查看一个“</a:t>
            </a:r>
            <a:r>
              <a:rPr lang="en-US" altLang="zh-CN" dirty="0"/>
              <a:t>readme.txt</a:t>
            </a:r>
            <a:r>
              <a:rPr lang="zh-CN" altLang="en-US" dirty="0"/>
              <a:t>”文件，刚才添加的内容不见了！因为那个提交是在“</a:t>
            </a:r>
            <a:r>
              <a:rPr lang="en-US" altLang="zh-CN" dirty="0"/>
              <a:t>dev</a:t>
            </a:r>
            <a:r>
              <a:rPr lang="zh-CN" altLang="en-US" dirty="0"/>
              <a:t>”分支上，而“</a:t>
            </a:r>
            <a:r>
              <a:rPr lang="en-US" altLang="zh-CN" dirty="0"/>
              <a:t>master</a:t>
            </a:r>
            <a:r>
              <a:rPr lang="zh-CN" altLang="en-US" dirty="0"/>
              <a:t>”分支此刻的提交点并没有变：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现在，我们把“</a:t>
            </a:r>
            <a:r>
              <a:rPr lang="en-US" altLang="zh-CN" dirty="0"/>
              <a:t>dev</a:t>
            </a:r>
            <a:r>
              <a:rPr lang="zh-CN" altLang="en-US" dirty="0"/>
              <a:t>”分支的工作成果合并到“</a:t>
            </a:r>
            <a:r>
              <a:rPr lang="en-US" altLang="zh-CN" dirty="0"/>
              <a:t>master</a:t>
            </a:r>
            <a:r>
              <a:rPr lang="zh-CN" altLang="en-US" dirty="0"/>
              <a:t>”分支上：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git merge</a:t>
            </a:r>
            <a:r>
              <a:rPr lang="zh-CN" altLang="en-US" dirty="0"/>
              <a:t>”命令用于合并指定分支到当前分支。合并后，再查看“</a:t>
            </a:r>
            <a:r>
              <a:rPr lang="en-US" altLang="zh-CN" dirty="0"/>
              <a:t>readme.txt</a:t>
            </a:r>
            <a:r>
              <a:rPr lang="zh-CN" altLang="en-US" dirty="0"/>
              <a:t>”的内容，就可以看到，和“</a:t>
            </a:r>
            <a:r>
              <a:rPr lang="en-US" altLang="zh-CN" dirty="0"/>
              <a:t>dev</a:t>
            </a:r>
            <a:r>
              <a:rPr lang="zh-CN" altLang="en-US" dirty="0"/>
              <a:t>”分支的最新提交是完全一样的。</a:t>
            </a:r>
            <a:endParaRPr lang="en-US" altLang="zh-CN" dirty="0"/>
          </a:p>
          <a:p>
            <a:r>
              <a:rPr lang="zh-CN" altLang="en-US" dirty="0"/>
              <a:t>注意到上面的“</a:t>
            </a:r>
            <a:r>
              <a:rPr lang="en-US" altLang="zh-CN" dirty="0"/>
              <a:t>Fast-forward</a:t>
            </a:r>
            <a:r>
              <a:rPr lang="zh-CN" altLang="en-US" dirty="0"/>
              <a:t>”信息，</a:t>
            </a:r>
            <a:r>
              <a:rPr lang="en-US" altLang="zh-CN" dirty="0"/>
              <a:t>Git</a:t>
            </a:r>
            <a:r>
              <a:rPr lang="zh-CN" altLang="en-US" dirty="0"/>
              <a:t>告诉我们，这次合并是“快进模式”，也就是直接把“</a:t>
            </a:r>
            <a:r>
              <a:rPr lang="en-US" altLang="zh-CN" dirty="0"/>
              <a:t>master</a:t>
            </a:r>
            <a:r>
              <a:rPr lang="zh-CN" altLang="en-US" dirty="0"/>
              <a:t>”指向“</a:t>
            </a:r>
            <a:r>
              <a:rPr lang="en-US" altLang="zh-CN" dirty="0"/>
              <a:t>dev</a:t>
            </a:r>
            <a:r>
              <a:rPr lang="zh-CN" altLang="en-US" dirty="0"/>
              <a:t>”的当前提交，所以合并速度非常快。当然，也不是每次合并都能“</a:t>
            </a:r>
            <a:r>
              <a:rPr lang="en-US" altLang="zh-CN" dirty="0"/>
              <a:t>Fast-forward</a:t>
            </a:r>
            <a:r>
              <a:rPr lang="zh-CN" altLang="en-US" dirty="0"/>
              <a:t>”，我们以后讲其他方式的合并。</a:t>
            </a:r>
            <a:endParaRPr lang="en-US" altLang="zh-CN" dirty="0"/>
          </a:p>
          <a:p>
            <a:r>
              <a:rPr lang="zh-CN" altLang="en-US" dirty="0"/>
              <a:t>合并完成后，就可以放心地删除“</a:t>
            </a:r>
            <a:r>
              <a:rPr lang="en-US" altLang="zh-CN" dirty="0"/>
              <a:t>dev</a:t>
            </a:r>
            <a:r>
              <a:rPr lang="zh-CN" altLang="en-US" dirty="0"/>
              <a:t>”分支了：</a:t>
            </a:r>
            <a:endParaRPr lang="en-US" altLang="zh-CN" dirty="0"/>
          </a:p>
          <a:p>
            <a:r>
              <a:rPr lang="zh-CN" altLang="en-US" dirty="0"/>
              <a:t>删除后，查看“</a:t>
            </a:r>
            <a:r>
              <a:rPr lang="en-US" altLang="zh-CN" dirty="0"/>
              <a:t>branch</a:t>
            </a:r>
            <a:r>
              <a:rPr lang="zh-CN" altLang="en-US" dirty="0"/>
              <a:t>”，就只剩下“</a:t>
            </a:r>
            <a:r>
              <a:rPr lang="en-US" altLang="zh-CN" dirty="0"/>
              <a:t>master</a:t>
            </a:r>
            <a:r>
              <a:rPr lang="zh-CN" altLang="en-US" dirty="0"/>
              <a:t>”分支了：</a:t>
            </a:r>
            <a:endParaRPr lang="en-US" altLang="zh-CN" dirty="0"/>
          </a:p>
          <a:p>
            <a:r>
              <a:rPr lang="zh-CN" altLang="en-US" dirty="0"/>
              <a:t>因为创建、合并和删除分支非常快，所以</a:t>
            </a:r>
            <a:r>
              <a:rPr lang="en-US" altLang="zh-CN" dirty="0"/>
              <a:t>Git</a:t>
            </a:r>
            <a:r>
              <a:rPr lang="zh-CN" altLang="en-US" dirty="0"/>
              <a:t>鼓励你使用分支完成某个任务，合并后再删掉分支，这和直接在“</a:t>
            </a:r>
            <a:r>
              <a:rPr lang="en-US" altLang="zh-CN" dirty="0"/>
              <a:t>master</a:t>
            </a:r>
            <a:r>
              <a:rPr lang="zh-CN" altLang="en-US" dirty="0"/>
              <a:t>”分支上工作效果是一样的，但过程更安全。</a:t>
            </a:r>
          </a:p>
        </p:txBody>
      </p:sp>
      <p:pic>
        <p:nvPicPr>
          <p:cNvPr id="8194" name="Picture 2" descr="git-br-on-master">
            <a:extLst>
              <a:ext uri="{FF2B5EF4-FFF2-40B4-BE49-F238E27FC236}">
                <a16:creationId xmlns:a16="http://schemas.microsoft.com/office/drawing/2014/main" id="{52BAECDA-E52F-4385-B9C1-B265497F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7" y="2468426"/>
            <a:ext cx="2675964" cy="14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F37C75E-A1FF-4A4B-8CB1-8713CB81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15" y="2720093"/>
            <a:ext cx="1943268" cy="9144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773243-5BF6-4803-A109-BE24CA76E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96" y="2720093"/>
            <a:ext cx="2042337" cy="3734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0DC921-29DD-4562-B1C4-E816C97D1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376" y="3215621"/>
            <a:ext cx="876376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0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F4814E-50DE-4F19-8948-A8D9555A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分支切换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99BAD0-1AF7-40E6-9BC7-9B76E4EA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我们注意到切换分支使用“</a:t>
            </a:r>
            <a:r>
              <a:rPr lang="en-US" altLang="zh-CN" dirty="0"/>
              <a:t>git checkout &lt;branch&gt;</a:t>
            </a:r>
            <a:r>
              <a:rPr lang="zh-CN" altLang="en-US" dirty="0"/>
              <a:t>”而前面讲过的撤销修改则是“</a:t>
            </a:r>
            <a:r>
              <a:rPr lang="en-US" altLang="zh-CN" dirty="0"/>
              <a:t>git checkout -- &lt;file&gt;</a:t>
            </a:r>
            <a:r>
              <a:rPr lang="zh-CN" altLang="en-US" dirty="0"/>
              <a:t>”，同一个命令，有两种作用，确实有点令人迷惑。</a:t>
            </a:r>
            <a:endParaRPr lang="en-US" altLang="zh-CN" dirty="0"/>
          </a:p>
          <a:p>
            <a:r>
              <a:rPr lang="zh-CN" altLang="en-US" dirty="0"/>
              <a:t>实际上，切换分支这个动作，用“</a:t>
            </a:r>
            <a:r>
              <a:rPr lang="en-US" altLang="zh-CN" dirty="0"/>
              <a:t>switch</a:t>
            </a:r>
            <a:r>
              <a:rPr lang="zh-CN" altLang="en-US" dirty="0"/>
              <a:t>”更科学。因此，最新版本的</a:t>
            </a:r>
            <a:r>
              <a:rPr lang="en-US" altLang="zh-CN" dirty="0"/>
              <a:t>Git</a:t>
            </a:r>
            <a:r>
              <a:rPr lang="zh-CN" altLang="en-US" dirty="0"/>
              <a:t>提供了新的“</a:t>
            </a:r>
            <a:r>
              <a:rPr lang="en-US" altLang="zh-CN" dirty="0"/>
              <a:t>git switch</a:t>
            </a:r>
            <a:r>
              <a:rPr lang="zh-CN" altLang="en-US" dirty="0"/>
              <a:t>”命令来切换分支：</a:t>
            </a:r>
            <a:endParaRPr lang="en-US" altLang="zh-CN" dirty="0"/>
          </a:p>
          <a:p>
            <a:r>
              <a:rPr lang="zh-CN" altLang="en-US" dirty="0"/>
              <a:t>创建并切换到新的“</a:t>
            </a:r>
            <a:r>
              <a:rPr lang="en-US" altLang="zh-CN" dirty="0"/>
              <a:t>dev</a:t>
            </a:r>
            <a:r>
              <a:rPr lang="zh-CN" altLang="en-US" dirty="0"/>
              <a:t>”分支，可以使用：</a:t>
            </a:r>
            <a:endParaRPr lang="en-US" altLang="zh-CN" dirty="0"/>
          </a:p>
          <a:p>
            <a:r>
              <a:rPr lang="zh-CN" altLang="en-US" dirty="0"/>
              <a:t>直接切换到已有的“</a:t>
            </a:r>
            <a:r>
              <a:rPr lang="en-US" altLang="zh-CN" dirty="0"/>
              <a:t>master</a:t>
            </a:r>
            <a:r>
              <a:rPr lang="zh-CN" altLang="en-US" dirty="0"/>
              <a:t>”分支，可以使用：</a:t>
            </a:r>
            <a:endParaRPr lang="en-US" altLang="zh-CN" dirty="0"/>
          </a:p>
          <a:p>
            <a:r>
              <a:rPr lang="zh-CN" altLang="en-US" dirty="0"/>
              <a:t>使用新的“</a:t>
            </a:r>
            <a:r>
              <a:rPr lang="en-US" altLang="zh-CN" dirty="0"/>
              <a:t>git switch</a:t>
            </a:r>
            <a:r>
              <a:rPr lang="zh-CN" altLang="en-US" dirty="0"/>
              <a:t>”命令，比“</a:t>
            </a:r>
            <a:r>
              <a:rPr lang="en-US" altLang="zh-CN" dirty="0"/>
              <a:t>git checkout</a:t>
            </a:r>
            <a:r>
              <a:rPr lang="zh-CN" altLang="en-US" dirty="0"/>
              <a:t>”更容易理解。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519706-8941-475D-809D-92B6FBE5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00" y="3303259"/>
            <a:ext cx="1287892" cy="2514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E1BBAB-604C-44FF-A1AC-2C6DC44D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16" y="3723712"/>
            <a:ext cx="1257409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3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1B1137-A1A3-421E-B12C-1587BBB7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</a:t>
            </a:r>
            <a:endParaRPr lang="zh-CN" altLang="en-US" cap="non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2D1C9A-6623-4969-8160-66FEB8CC1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届于时间关系和考虑到大家的接受能力，我们就此打住。</a:t>
            </a:r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还有其他的功能，比如它强大的远程仓库，标签管理，冲突解决，查看版本图等等。</a:t>
            </a:r>
            <a:endParaRPr lang="en-US" altLang="zh-CN" dirty="0"/>
          </a:p>
          <a:p>
            <a:r>
              <a:rPr lang="zh-CN" altLang="en-US" dirty="0"/>
              <a:t>如果感兴趣的同学可以自行搜索研究。</a:t>
            </a:r>
            <a:endParaRPr lang="en-US" altLang="zh-CN" dirty="0"/>
          </a:p>
          <a:p>
            <a:r>
              <a:rPr lang="zh-CN" altLang="en-US" dirty="0"/>
              <a:t>参考资料：</a:t>
            </a:r>
            <a:r>
              <a:rPr lang="en-US" altLang="zh-CN" dirty="0">
                <a:hlinkClick r:id="rId2"/>
              </a:rPr>
              <a:t>https://www.liaoxuefeng.com/wiki/896043488029600</a:t>
            </a:r>
            <a:endParaRPr lang="en-US" altLang="zh-CN" dirty="0"/>
          </a:p>
          <a:p>
            <a:r>
              <a:rPr lang="zh-CN" altLang="en-US" dirty="0"/>
              <a:t>我的 </a:t>
            </a:r>
            <a:r>
              <a:rPr lang="en-US" altLang="zh-CN" dirty="0"/>
              <a:t>Git </a:t>
            </a:r>
            <a:r>
              <a:rPr lang="zh-CN" altLang="en-US" dirty="0"/>
              <a:t>命令一览：</a:t>
            </a:r>
            <a:r>
              <a:rPr lang="en-US" altLang="zh-CN" dirty="0">
                <a:hlinkClick r:id="rId3"/>
              </a:rPr>
              <a:t>https://blog.bill.moe/git/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747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cap="none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endParaRPr lang="zh-CN" altLang="en-US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E3F3D3-E33B-4CC0-A31E-7554F6B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/>
              <a:t>可以作为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远程托管的仓库，也就是通常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的“中央服务器”。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接下来我们会介绍如何在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zh-CN" altLang="en-US" dirty="0"/>
              <a:t>上浏览项目，提交 </a:t>
            </a:r>
            <a:r>
              <a:rPr lang="en-US" altLang="zh-CN" dirty="0"/>
              <a:t>issue </a:t>
            </a:r>
            <a:r>
              <a:rPr lang="zh-CN" altLang="en-US" dirty="0"/>
              <a:t>及 </a:t>
            </a:r>
            <a:r>
              <a:rPr lang="en-US" altLang="zh-CN" dirty="0"/>
              <a:t>pull request</a:t>
            </a:r>
            <a:r>
              <a:rPr lang="zh-CN" altLang="en-US" dirty="0"/>
              <a:t>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BB28C37B-9E53-4D2E-8685-C61171B351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32" b="132"/>
          <a:stretch>
            <a:fillRect/>
          </a:stretch>
        </p:blipFill>
        <p:spPr>
          <a:xfrm>
            <a:off x="1609725" y="1797050"/>
            <a:ext cx="3600450" cy="3600450"/>
          </a:xfrm>
        </p:spPr>
      </p:pic>
    </p:spTree>
    <p:extLst>
      <p:ext uri="{BB962C8B-B14F-4D97-AF65-F5344CB8AC3E}">
        <p14:creationId xmlns:p14="http://schemas.microsoft.com/office/powerpoint/2010/main" val="97569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7BE867-BA40-4420-BC6C-DC3A4111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GitHub</a:t>
            </a:r>
            <a:r>
              <a:rPr lang="en-US" altLang="zh-CN" dirty="0"/>
              <a:t> -- </a:t>
            </a:r>
            <a:r>
              <a:rPr lang="zh-CN" altLang="en-US" dirty="0"/>
              <a:t>远程代码管理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9D03FE-E455-45FA-82E4-C0B434B12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GitHub </a:t>
            </a:r>
            <a:r>
              <a:rPr lang="zh-CN" altLang="en-US" dirty="0"/>
              <a:t>一般是用于程序员管理自己的代码，作为 </a:t>
            </a:r>
            <a:r>
              <a:rPr lang="en-US" altLang="zh-CN" dirty="0"/>
              <a:t>Git </a:t>
            </a:r>
            <a:r>
              <a:rPr lang="zh-CN" altLang="en-US" dirty="0"/>
              <a:t>的中央托管服务器使用。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当你添加了</a:t>
            </a:r>
            <a:r>
              <a:rPr lang="en-US" altLang="zh-CN" dirty="0"/>
              <a:t>SSH</a:t>
            </a:r>
            <a:r>
              <a:rPr lang="zh-CN" altLang="en-US" dirty="0"/>
              <a:t>并完成相关设置后，你就可以用</a:t>
            </a:r>
            <a:r>
              <a:rPr lang="en-US" altLang="zh-CN" dirty="0"/>
              <a:t>GitHub</a:t>
            </a:r>
            <a:r>
              <a:rPr lang="zh-CN" altLang="en-US" dirty="0"/>
              <a:t>作为自己的远程代码仓库了。</a:t>
            </a:r>
            <a:endParaRPr lang="en-US" altLang="zh-CN" dirty="0"/>
          </a:p>
          <a:p>
            <a:r>
              <a:rPr lang="zh-CN" altLang="en-US" dirty="0"/>
              <a:t>“有了远程仓库，妈妈再也不用担心我的硬盘了。”</a:t>
            </a:r>
            <a:r>
              <a:rPr lang="en-US" altLang="zh-CN" dirty="0"/>
              <a:t>——Git</a:t>
            </a:r>
            <a:r>
              <a:rPr lang="zh-CN" altLang="en-US" dirty="0"/>
              <a:t>点读机</a:t>
            </a:r>
          </a:p>
        </p:txBody>
      </p:sp>
      <p:pic>
        <p:nvPicPr>
          <p:cNvPr id="10242" name="Picture 2" descr="github-addkey-2">
            <a:extLst>
              <a:ext uri="{FF2B5EF4-FFF2-40B4-BE49-F238E27FC236}">
                <a16:creationId xmlns:a16="http://schemas.microsoft.com/office/drawing/2014/main" id="{C45E0874-B969-4B23-B4C3-6D3D0799D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54" y="2409825"/>
            <a:ext cx="42100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945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9860D6-CD5A-4792-A7D1-592BBCE9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GitHub</a:t>
            </a:r>
            <a:r>
              <a:rPr lang="en-US" altLang="zh-CN" dirty="0"/>
              <a:t> – </a:t>
            </a:r>
            <a:r>
              <a:rPr lang="zh-CN" altLang="en-US" dirty="0"/>
              <a:t>开源创作社区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392F86-05D6-43D0-8CF0-F819CE3F7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803915"/>
          </a:xfrm>
        </p:spPr>
        <p:txBody>
          <a:bodyPr/>
          <a:lstStyle/>
          <a:p>
            <a:r>
              <a:rPr lang="zh-CN" altLang="en-US" dirty="0"/>
              <a:t>其实</a:t>
            </a:r>
            <a:r>
              <a:rPr lang="en-US" altLang="zh-CN" dirty="0"/>
              <a:t>GitHub</a:t>
            </a:r>
            <a:r>
              <a:rPr lang="zh-CN" altLang="en-US" dirty="0"/>
              <a:t>还是一个开源协作社区，通过</a:t>
            </a:r>
            <a:r>
              <a:rPr lang="en-US" altLang="zh-CN" dirty="0"/>
              <a:t>GitHub</a:t>
            </a:r>
            <a:r>
              <a:rPr lang="zh-CN" altLang="en-US" dirty="0"/>
              <a:t>，既可以让别人参与你的开源项目，也可以参与别人的开源项目。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GitHub</a:t>
            </a:r>
            <a:r>
              <a:rPr lang="zh-CN" altLang="en-US" dirty="0"/>
              <a:t>出现以前，开源项目开源容易，但让广大人民群众参与进来比较困难，因为要参与，就要提交代码，而给每个想提交代码的群众都开一个账号那是不现实的，因此，群众也仅限于报个</a:t>
            </a:r>
            <a:r>
              <a:rPr lang="en-US" altLang="zh-CN" dirty="0"/>
              <a:t>bug</a:t>
            </a:r>
            <a:r>
              <a:rPr lang="zh-CN" altLang="en-US" dirty="0"/>
              <a:t>，即使能改掉</a:t>
            </a:r>
            <a:r>
              <a:rPr lang="en-US" altLang="zh-CN" dirty="0"/>
              <a:t>bug</a:t>
            </a:r>
            <a:r>
              <a:rPr lang="zh-CN" altLang="en-US" dirty="0"/>
              <a:t>，也只能把</a:t>
            </a:r>
            <a:r>
              <a:rPr lang="en-US" altLang="zh-CN" dirty="0"/>
              <a:t>diff</a:t>
            </a:r>
            <a:r>
              <a:rPr lang="zh-CN" altLang="en-US" dirty="0"/>
              <a:t>文件用邮件发过去，很不方便。</a:t>
            </a:r>
            <a:endParaRPr lang="en-US" altLang="zh-CN" dirty="0"/>
          </a:p>
          <a:p>
            <a:r>
              <a:rPr lang="zh-CN" altLang="en-US" dirty="0"/>
              <a:t>但是在</a:t>
            </a:r>
            <a:r>
              <a:rPr lang="en-US" altLang="zh-CN" dirty="0"/>
              <a:t>GitHub</a:t>
            </a:r>
            <a:r>
              <a:rPr lang="zh-CN" altLang="en-US" dirty="0"/>
              <a:t>上，利用</a:t>
            </a:r>
            <a:r>
              <a:rPr lang="en-US" altLang="zh-CN" dirty="0"/>
              <a:t>Git</a:t>
            </a:r>
            <a:r>
              <a:rPr lang="zh-CN" altLang="en-US" dirty="0"/>
              <a:t>极其强大的克隆和分支功能，广大人民群众真正可以第一次自由参与各种开源项目了。</a:t>
            </a:r>
          </a:p>
          <a:p>
            <a:r>
              <a:rPr lang="zh-CN" altLang="en-US" dirty="0"/>
              <a:t>如何参与一个开源项目呢？比如人气极高的</a:t>
            </a:r>
            <a:r>
              <a:rPr lang="en-US" altLang="zh-CN" dirty="0"/>
              <a:t>bootstrap</a:t>
            </a:r>
            <a:r>
              <a:rPr lang="zh-CN" altLang="en-US" dirty="0"/>
              <a:t>项目，这是一个非常强大的</a:t>
            </a:r>
            <a:r>
              <a:rPr lang="en-US" altLang="zh-CN" dirty="0"/>
              <a:t>CSS</a:t>
            </a:r>
            <a:r>
              <a:rPr lang="zh-CN" altLang="en-US" dirty="0"/>
              <a:t>框架，你可以访问它的项目主页</a:t>
            </a:r>
            <a:r>
              <a:rPr lang="en-US" altLang="zh-CN" dirty="0">
                <a:hlinkClick r:id="rId2"/>
              </a:rPr>
              <a:t>https://github.com/twbs/bootstrap</a:t>
            </a:r>
            <a:r>
              <a:rPr lang="zh-CN" altLang="en-US" dirty="0"/>
              <a:t>，点“</a:t>
            </a:r>
            <a:r>
              <a:rPr lang="en-US" altLang="zh-CN" dirty="0"/>
              <a:t>Fork”</a:t>
            </a:r>
            <a:r>
              <a:rPr lang="zh-CN" altLang="en-US" dirty="0"/>
              <a:t>就在自己的账号下克隆了一个</a:t>
            </a:r>
            <a:r>
              <a:rPr lang="en-US" altLang="zh-CN" dirty="0"/>
              <a:t>bootstrap</a:t>
            </a:r>
            <a:r>
              <a:rPr lang="zh-CN" altLang="en-US" dirty="0"/>
              <a:t>仓库，然后，从自己的账号下</a:t>
            </a:r>
            <a:r>
              <a:rPr lang="en-US" altLang="zh-CN" dirty="0"/>
              <a:t>clone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一定要从自己的账号下</a:t>
            </a:r>
            <a:r>
              <a:rPr lang="en-US" altLang="zh-CN" dirty="0"/>
              <a:t>clone</a:t>
            </a:r>
            <a:r>
              <a:rPr lang="zh-CN" altLang="en-US" dirty="0"/>
              <a:t>仓库，这样你才能推送修改。如果从</a:t>
            </a:r>
            <a:r>
              <a:rPr lang="en-US" altLang="zh-CN" dirty="0"/>
              <a:t>bootstrap</a:t>
            </a:r>
            <a:r>
              <a:rPr lang="zh-CN" altLang="en-US" dirty="0"/>
              <a:t>的作者的仓库地址“</a:t>
            </a:r>
            <a:r>
              <a:rPr lang="en-US" altLang="zh-CN" dirty="0" err="1"/>
              <a:t>git@github.com:twbs</a:t>
            </a:r>
            <a:r>
              <a:rPr lang="en-US" altLang="zh-CN" dirty="0"/>
              <a:t>/</a:t>
            </a:r>
            <a:r>
              <a:rPr lang="en-US" altLang="zh-CN" dirty="0" err="1"/>
              <a:t>bootstrap.git</a:t>
            </a:r>
            <a:r>
              <a:rPr lang="zh-CN" altLang="en-US" dirty="0"/>
              <a:t>”克隆，因为没有权限，你将不能推送修改。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FCDEE0-7D67-4266-82D0-DEA7C888C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460" y="4827259"/>
            <a:ext cx="3162574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590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E7AA6-137B-4D03-A11B-AB1A45FA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276" y="995968"/>
            <a:ext cx="5114924" cy="1260000"/>
          </a:xfrm>
        </p:spPr>
        <p:txBody>
          <a:bodyPr/>
          <a:lstStyle/>
          <a:p>
            <a:r>
              <a:rPr lang="en-US" altLang="zh-CN" cap="none" dirty="0"/>
              <a:t>Stack Overflow</a:t>
            </a:r>
            <a:endParaRPr lang="zh-CN" altLang="en-US" cap="none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D541C6EE-46F1-4F2B-9F07-E106ABADAF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8894" t="8103" r="8027" b="8103"/>
          <a:stretch/>
        </p:blipFill>
        <p:spPr>
          <a:xfrm>
            <a:off x="1666875" y="1800450"/>
            <a:ext cx="3568910" cy="3600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C7D3DD-3F93-4947-A1D3-C576A19A7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276" y="2255968"/>
            <a:ext cx="5114924" cy="404958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Stack </a:t>
            </a:r>
            <a:r>
              <a:rPr lang="zh-CN" altLang="en-US" dirty="0"/>
              <a:t>是英语“栈”的意思，</a:t>
            </a:r>
            <a:r>
              <a:rPr lang="en-US" altLang="zh-CN" dirty="0"/>
              <a:t>Overflow </a:t>
            </a:r>
            <a:r>
              <a:rPr lang="zh-CN" altLang="en-US" dirty="0"/>
              <a:t>是英语“溢出”的意思，因此 </a:t>
            </a:r>
            <a:r>
              <a:rPr lang="en-US" altLang="zh-CN" dirty="0"/>
              <a:t>Stack Overflow </a:t>
            </a:r>
            <a:r>
              <a:rPr lang="zh-CN" altLang="en-US" dirty="0"/>
              <a:t>的直译就是“栈溢出”。当然，这是计算机领域的术语。</a:t>
            </a:r>
            <a:endParaRPr lang="en-US" altLang="zh-CN" dirty="0"/>
          </a:p>
          <a:p>
            <a:r>
              <a:rPr lang="en-US" altLang="zh-CN" dirty="0"/>
              <a:t>Stack Overflow  </a:t>
            </a:r>
            <a:r>
              <a:rPr lang="zh-CN" altLang="en-US" dirty="0"/>
              <a:t>简单来说是一个 </a:t>
            </a:r>
            <a:r>
              <a:rPr lang="en-US" altLang="zh-CN" dirty="0"/>
              <a:t>IT </a:t>
            </a:r>
            <a:r>
              <a:rPr lang="zh-CN" altLang="en-US" dirty="0"/>
              <a:t>技术问答网站。其实网站本身技术实现并不是很难，国内也有模仿者，例如 </a:t>
            </a:r>
            <a:r>
              <a:rPr lang="en-US" altLang="zh-CN" dirty="0">
                <a:hlinkClick r:id="rId4"/>
              </a:rPr>
              <a:t>https://segmentfault.com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整个圈子氛围不错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问答基数大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回复及时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大牛很多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基于英语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问题审核严格</a:t>
            </a:r>
          </a:p>
          <a:p>
            <a:r>
              <a:rPr lang="en-US" altLang="zh-CN" dirty="0"/>
              <a:t>7. </a:t>
            </a:r>
            <a:r>
              <a:rPr lang="zh-CN" altLang="en-US" dirty="0"/>
              <a:t>基本你想得到的编程知识点在上面都有相关问题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5571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2C649EE-DBAF-4089-B4A1-083EA9C1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GitHub</a:t>
            </a:r>
            <a:r>
              <a:rPr lang="en-US" altLang="zh-CN" dirty="0"/>
              <a:t> – </a:t>
            </a:r>
            <a:r>
              <a:rPr lang="zh-CN" altLang="en-US" dirty="0"/>
              <a:t>开源创作社区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607742-8970-4F03-8484-3A5D6B804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4627452"/>
          </a:xfrm>
        </p:spPr>
        <p:txBody>
          <a:bodyPr/>
          <a:lstStyle/>
          <a:p>
            <a:r>
              <a:rPr lang="en-US" altLang="zh-CN" dirty="0"/>
              <a:t>Bootstrap</a:t>
            </a:r>
            <a:r>
              <a:rPr lang="zh-CN" altLang="en-US" dirty="0"/>
              <a:t>的官方仓库“</a:t>
            </a:r>
            <a:r>
              <a:rPr lang="en-US" altLang="zh-CN" dirty="0" err="1"/>
              <a:t>twbs</a:t>
            </a:r>
            <a:r>
              <a:rPr lang="en-US" altLang="zh-CN" dirty="0"/>
              <a:t>/bootstrap</a:t>
            </a:r>
            <a:r>
              <a:rPr lang="zh-CN" altLang="en-US" dirty="0"/>
              <a:t>”，你在</a:t>
            </a:r>
            <a:r>
              <a:rPr lang="en-US" altLang="zh-CN" dirty="0"/>
              <a:t>GitHub</a:t>
            </a:r>
            <a:r>
              <a:rPr lang="zh-CN" altLang="en-US" dirty="0"/>
              <a:t>上克隆的仓库“</a:t>
            </a:r>
            <a:r>
              <a:rPr lang="en-US" altLang="zh-CN" dirty="0"/>
              <a:t>my/bootstrap</a:t>
            </a:r>
            <a:r>
              <a:rPr lang="zh-CN" altLang="en-US" dirty="0"/>
              <a:t>”，以及你自己克隆到本地电脑的仓库，他们的关系就像下图显示的那样：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如果你想修复</a:t>
            </a:r>
            <a:r>
              <a:rPr lang="en-US" altLang="zh-CN" dirty="0"/>
              <a:t>bootstrap</a:t>
            </a:r>
            <a:r>
              <a:rPr lang="zh-CN" altLang="en-US" dirty="0"/>
              <a:t>的一个</a:t>
            </a:r>
            <a:r>
              <a:rPr lang="en-US" altLang="zh-CN" dirty="0"/>
              <a:t>bug</a:t>
            </a:r>
            <a:r>
              <a:rPr lang="zh-CN" altLang="en-US" dirty="0"/>
              <a:t>，或者新增一个功能，立刻就可以开始干活，干完后，往自己的仓库推送。</a:t>
            </a:r>
          </a:p>
          <a:p>
            <a:r>
              <a:rPr lang="zh-CN" altLang="en-US" dirty="0"/>
              <a:t>如果你希望</a:t>
            </a:r>
            <a:r>
              <a:rPr lang="en-US" altLang="zh-CN" dirty="0"/>
              <a:t>bootstrap</a:t>
            </a:r>
            <a:r>
              <a:rPr lang="zh-CN" altLang="en-US" dirty="0"/>
              <a:t>的官方库能接受你的修改，你就可以在</a:t>
            </a:r>
            <a:r>
              <a:rPr lang="en-US" altLang="zh-CN" dirty="0"/>
              <a:t>GitHub</a:t>
            </a:r>
            <a:r>
              <a:rPr lang="zh-CN" altLang="en-US" dirty="0"/>
              <a:t>上发起一个</a:t>
            </a:r>
            <a:r>
              <a:rPr lang="en-US" altLang="zh-CN" dirty="0"/>
              <a:t>pull request</a:t>
            </a:r>
            <a:r>
              <a:rPr lang="zh-CN" altLang="en-US" dirty="0"/>
              <a:t>。当然，对方是否接受你的</a:t>
            </a:r>
            <a:r>
              <a:rPr lang="en-US" altLang="zh-CN" dirty="0"/>
              <a:t>pull request</a:t>
            </a:r>
            <a:r>
              <a:rPr lang="zh-CN" altLang="en-US" dirty="0"/>
              <a:t>就不一定了。</a:t>
            </a:r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51A448-1B5A-4116-B2B6-0110BF08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66" y="2557331"/>
            <a:ext cx="3375953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5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E59F41-E8DD-455A-B5D8-8CF7F685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GFW &amp; Ladder</a:t>
            </a:r>
            <a:endParaRPr lang="zh-CN" altLang="en-US" cap="none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46500EF9-2B37-44BD-8C50-5D2FCB1F115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103" b="8103"/>
          <a:stretch>
            <a:fillRect/>
          </a:stretch>
        </p:blipFill>
        <p:spPr>
          <a:xfrm>
            <a:off x="727574" y="1247775"/>
            <a:ext cx="5351617" cy="4484810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8AB7FDB-5CF1-4B6B-B6BE-E88420CC7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GFW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什么是</a:t>
            </a:r>
            <a:r>
              <a:rPr lang="en-US" altLang="zh-CN" dirty="0"/>
              <a:t>Ladder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为了顺畅地访问</a:t>
            </a:r>
            <a:r>
              <a:rPr lang="en-US" altLang="zh-CN" dirty="0"/>
              <a:t> Google </a:t>
            </a:r>
            <a:r>
              <a:rPr lang="en-US" altLang="zh-CN" dirty="0" err="1"/>
              <a:t>StackOverflow</a:t>
            </a:r>
            <a:r>
              <a:rPr lang="en-US" altLang="zh-CN" dirty="0"/>
              <a:t> </a:t>
            </a:r>
            <a:r>
              <a:rPr lang="zh-CN" altLang="en-US" dirty="0"/>
              <a:t>以及加速</a:t>
            </a:r>
            <a:r>
              <a:rPr lang="en-US" altLang="zh-CN" dirty="0"/>
              <a:t> GitHub </a:t>
            </a:r>
            <a:r>
              <a:rPr lang="zh-CN" altLang="en-US" dirty="0"/>
              <a:t>下载上传，我们需要用到</a:t>
            </a:r>
            <a:r>
              <a:rPr lang="en-US" altLang="zh-CN" dirty="0"/>
              <a:t>Ladder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8820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17DD825-62B6-4F41-B498-3B58B13D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Ladder -- VPN</a:t>
            </a:r>
            <a:endParaRPr lang="zh-CN" altLang="en-US" cap="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E488E2-C06D-4905-9099-FCD8781E7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4643494"/>
          </a:xfrm>
        </p:spPr>
        <p:txBody>
          <a:bodyPr/>
          <a:lstStyle/>
          <a:p>
            <a:r>
              <a:rPr lang="en-US" altLang="zh-CN" dirty="0"/>
              <a:t>VPN</a:t>
            </a:r>
            <a:r>
              <a:rPr lang="zh-CN" altLang="en-US" dirty="0"/>
              <a:t>，全称：</a:t>
            </a:r>
            <a:r>
              <a:rPr lang="en-US" altLang="zh-CN" dirty="0"/>
              <a:t>Virtual Private Network</a:t>
            </a:r>
            <a:r>
              <a:rPr lang="zh-CN" altLang="en-US" dirty="0"/>
              <a:t>，中文翻译：虛拟私人网络。作用：提供安全可靠的通信渠道，一般而言企业使用较多。延伸作用：科学上网。说明：</a:t>
            </a:r>
            <a:r>
              <a:rPr lang="en-US" altLang="zh-CN" dirty="0"/>
              <a:t>VPN</a:t>
            </a:r>
            <a:r>
              <a:rPr lang="zh-CN" altLang="en-US" dirty="0"/>
              <a:t>的出现并不是为了“科学上网”，二是在公网上建立加密的通信渠道。例如，公司员工出差或者在寝室，想要登录公司内网邮箱怎么办？这时</a:t>
            </a:r>
            <a:r>
              <a:rPr lang="en-US" altLang="zh-CN" dirty="0"/>
              <a:t>VPN</a:t>
            </a:r>
            <a:r>
              <a:rPr lang="zh-CN" altLang="en-US" dirty="0"/>
              <a:t>就派上用场了，可以通过第三方连接工具进行远程连接，比如思科就有相应的工具。</a:t>
            </a:r>
            <a:endParaRPr lang="en-US" altLang="zh-CN" dirty="0"/>
          </a:p>
          <a:p>
            <a:r>
              <a:rPr lang="zh-CN" altLang="en-US" dirty="0"/>
              <a:t>推荐的免费</a:t>
            </a:r>
            <a:r>
              <a:rPr lang="en-US" altLang="zh-CN" dirty="0"/>
              <a:t>VPN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 https://github.com/getlantern/lantern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936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477A01-A7E4-40EF-A5A5-58C9D50B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Ladder -- SSR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12C315-A428-4B3C-8A5F-BB76E416E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SS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SS</a:t>
            </a:r>
            <a:r>
              <a:rPr lang="zh-CN" altLang="en-US" dirty="0"/>
              <a:t>全称</a:t>
            </a:r>
            <a:r>
              <a:rPr lang="en-US" altLang="zh-CN" dirty="0" err="1"/>
              <a:t>shadowsocks</a:t>
            </a:r>
            <a:r>
              <a:rPr lang="zh-CN" altLang="en-US" dirty="0"/>
              <a:t>，一开始为个人独立开发并用作“科学上网”，后被大家所熟知和广泛使用。再后来，据说作者被请去“喝茶”，停止了该项目。</a:t>
            </a:r>
            <a:endParaRPr lang="en-US" altLang="zh-CN" dirty="0"/>
          </a:p>
          <a:p>
            <a:r>
              <a:rPr lang="zh-CN" altLang="en-US" dirty="0"/>
              <a:t>什么是</a:t>
            </a:r>
            <a:r>
              <a:rPr lang="en-US" altLang="zh-CN" dirty="0"/>
              <a:t>SSR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SSR</a:t>
            </a:r>
            <a:r>
              <a:rPr lang="zh-CN" altLang="en-US" dirty="0"/>
              <a:t>全称</a:t>
            </a:r>
            <a:r>
              <a:rPr lang="en-US" altLang="zh-CN" dirty="0" err="1"/>
              <a:t>shadowsocks</a:t>
            </a:r>
            <a:r>
              <a:rPr lang="en-US" altLang="zh-CN" dirty="0"/>
              <a:t>-R</a:t>
            </a:r>
            <a:r>
              <a:rPr lang="zh-CN" altLang="en-US" dirty="0"/>
              <a:t>。</a:t>
            </a:r>
            <a:r>
              <a:rPr lang="en-US" altLang="zh-CN" dirty="0"/>
              <a:t>SSR</a:t>
            </a:r>
            <a:r>
              <a:rPr lang="zh-CN" altLang="en-US" dirty="0"/>
              <a:t>作者声称</a:t>
            </a:r>
            <a:r>
              <a:rPr lang="en-US" altLang="zh-CN" dirty="0"/>
              <a:t>SS</a:t>
            </a:r>
            <a:r>
              <a:rPr lang="zh-CN" altLang="en-US" dirty="0"/>
              <a:t>不够隐匿，容易被防火墙检测到，</a:t>
            </a:r>
            <a:r>
              <a:rPr lang="en-US" altLang="zh-CN" dirty="0"/>
              <a:t>SSR</a:t>
            </a:r>
            <a:r>
              <a:rPr lang="zh-CN" altLang="en-US" dirty="0"/>
              <a:t>在改进了混淆和协议，更难被防火墙检测到。简单地说，</a:t>
            </a:r>
            <a:r>
              <a:rPr lang="en-US" altLang="zh-CN" dirty="0"/>
              <a:t>SSR</a:t>
            </a:r>
            <a:r>
              <a:rPr lang="zh-CN" altLang="en-US" dirty="0"/>
              <a:t>是</a:t>
            </a:r>
            <a:r>
              <a:rPr lang="en-US" altLang="zh-CN" dirty="0"/>
              <a:t>SS</a:t>
            </a:r>
            <a:r>
              <a:rPr lang="zh-CN" altLang="en-US" dirty="0"/>
              <a:t>的改进版。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1810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798087B-49B2-487A-8E26-C12D6E73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VPN</a:t>
            </a:r>
            <a:r>
              <a:rPr lang="zh-CN" altLang="en-US" dirty="0"/>
              <a:t>与</a:t>
            </a:r>
            <a:r>
              <a:rPr lang="en-US" altLang="zh-CN" dirty="0"/>
              <a:t>SSR</a:t>
            </a:r>
            <a:r>
              <a:rPr lang="zh-CN" altLang="en-US" dirty="0"/>
              <a:t>、</a:t>
            </a:r>
            <a:r>
              <a:rPr lang="en-US" altLang="zh-CN" dirty="0"/>
              <a:t>SS</a:t>
            </a:r>
            <a:r>
              <a:rPr lang="zh-CN" altLang="en-US" dirty="0"/>
              <a:t>的区别？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7A7F-3101-41FE-9ACF-ED890F80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目的（作用）不同，</a:t>
            </a:r>
            <a:r>
              <a:rPr lang="en-US" altLang="zh-CN" dirty="0"/>
              <a:t>VPN</a:t>
            </a:r>
            <a:r>
              <a:rPr lang="zh-CN" altLang="en-US" dirty="0"/>
              <a:t>是为了保证通信的安全性、私密性，不是专门为“科学上网”制定的技术；而</a:t>
            </a:r>
            <a:r>
              <a:rPr lang="en-US" altLang="zh-CN" dirty="0"/>
              <a:t>SS/SSR</a:t>
            </a:r>
            <a:r>
              <a:rPr lang="zh-CN" altLang="en-US" dirty="0"/>
              <a:t>则是为了转发客户端流量，绕过防火墙的检测，从而达到“科学上网”的真实意图，但是没有保证数据传输的安全性。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5963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3F3F06-7D2F-4140-8D09-7300DACB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推荐的</a:t>
            </a:r>
            <a:r>
              <a:rPr lang="en-US" altLang="zh-CN" dirty="0"/>
              <a:t>SSR</a:t>
            </a:r>
            <a:r>
              <a:rPr lang="zh-CN" altLang="en-US" dirty="0"/>
              <a:t>：</a:t>
            </a:r>
            <a:r>
              <a:rPr lang="en-US" altLang="zh-CN" cap="none" dirty="0" err="1"/>
              <a:t>ZionLadder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1EC5324-C46E-409F-A9A5-D90663D67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https://www.zionladderb.com/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8E8847-6584-4508-A51D-70FBFAEC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7" y="2819400"/>
            <a:ext cx="5467455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68A668-195E-45AA-A2B3-2CE5B63D1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721" y="2819400"/>
            <a:ext cx="5734688" cy="3417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1441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791168-A6D9-4D23-9B8E-48119448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Markdown &amp; LaTeX</a:t>
            </a:r>
            <a:endParaRPr lang="zh-CN" altLang="en-US" dirty="0"/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4CBF178B-3CE7-491C-9B58-D9CAC033AD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7" r="225"/>
          <a:stretch/>
        </p:blipFill>
        <p:spPr>
          <a:xfrm>
            <a:off x="2057399" y="1102093"/>
            <a:ext cx="2886075" cy="1975521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511EFDE-21DD-470E-85BC-89EB3CCB0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：一种诠释文字格式的标记语言。</a:t>
            </a:r>
            <a:endParaRPr lang="en-US" altLang="zh-CN" dirty="0"/>
          </a:p>
          <a:p>
            <a:r>
              <a:rPr lang="en-US" altLang="zh-CN" dirty="0"/>
              <a:t>LaTeX</a:t>
            </a:r>
            <a:r>
              <a:rPr lang="zh-CN" altLang="en-US" dirty="0"/>
              <a:t>：一种标准化数学排版系统。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9F42A4-5149-4055-AF19-86335DAA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3506467"/>
            <a:ext cx="2886075" cy="2249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977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DF67AD1-1D1C-483E-BC85-87835E9E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为什么你应该用</a:t>
            </a:r>
            <a:r>
              <a:rPr lang="en-US" altLang="zh-CN" cap="none" dirty="0"/>
              <a:t>Markdown</a:t>
            </a:r>
            <a:r>
              <a:rPr lang="zh-CN" altLang="en-US" dirty="0"/>
              <a:t>进行写作？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42E9D9-2E68-4E65-8B84-E11C6E2C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475027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Markdown——</a:t>
            </a:r>
            <a:r>
              <a:rPr lang="zh-CN" altLang="en-US" dirty="0"/>
              <a:t>作为全球最大的技术分享网站</a:t>
            </a:r>
            <a:r>
              <a:rPr lang="en-US" altLang="zh-CN" dirty="0"/>
              <a:t>GitHub</a:t>
            </a:r>
            <a:r>
              <a:rPr lang="zh-CN" altLang="en-US" dirty="0"/>
              <a:t>和技术问答网站</a:t>
            </a:r>
            <a:r>
              <a:rPr lang="en-US" altLang="zh-CN" dirty="0" err="1"/>
              <a:t>StackOverFlow</a:t>
            </a:r>
            <a:r>
              <a:rPr lang="zh-CN" altLang="en-US" dirty="0"/>
              <a:t>的御</a:t>
            </a:r>
            <a:r>
              <a:rPr lang="zh-CN" altLang="en-US" b="1" dirty="0"/>
              <a:t>用</a:t>
            </a:r>
            <a:r>
              <a:rPr lang="zh-CN" altLang="en-US" dirty="0"/>
              <a:t>书写格式，说它是极客圈最潮流的文本编辑语言一点也不为过。</a:t>
            </a:r>
          </a:p>
          <a:p>
            <a:r>
              <a:rPr lang="en-US" altLang="zh-CN" dirty="0"/>
              <a:t>0. Markdown</a:t>
            </a:r>
            <a:r>
              <a:rPr lang="zh-CN" altLang="en-US" b="1" dirty="0"/>
              <a:t>为什么</a:t>
            </a:r>
            <a:r>
              <a:rPr lang="zh-CN" altLang="en-US" dirty="0"/>
              <a:t>深受极客喜爱</a:t>
            </a:r>
          </a:p>
          <a:p>
            <a:r>
              <a:rPr lang="en-US" altLang="zh-CN" dirty="0"/>
              <a:t>Markdown</a:t>
            </a:r>
            <a:r>
              <a:rPr lang="zh-CN" altLang="en-US" dirty="0"/>
              <a:t>是一种轻量级的「标记语言」，通常为程序员群体所</a:t>
            </a:r>
            <a:r>
              <a:rPr lang="zh-CN" altLang="en-US" b="1" dirty="0"/>
              <a:t>用</a:t>
            </a:r>
            <a:r>
              <a:rPr lang="zh-CN" altLang="en-US" dirty="0"/>
              <a:t>，适</a:t>
            </a:r>
            <a:r>
              <a:rPr lang="zh-CN" altLang="en-US" b="1" dirty="0"/>
              <a:t>用</a:t>
            </a:r>
            <a:r>
              <a:rPr lang="zh-CN" altLang="en-US" dirty="0"/>
              <a:t>于泡技术论坛、写博客日志、技术文稿、记录代码片段、起草邮件等场景。</a:t>
            </a:r>
          </a:p>
          <a:p>
            <a:r>
              <a:rPr lang="zh-CN" altLang="en-US" dirty="0"/>
              <a:t>但同样是语法，怎么它就能这么火呢？</a:t>
            </a:r>
          </a:p>
          <a:p>
            <a:r>
              <a:rPr lang="zh-CN" altLang="en-US" dirty="0"/>
              <a:t>「易写易读」是</a:t>
            </a:r>
            <a:r>
              <a:rPr lang="en-US" altLang="zh-CN" dirty="0"/>
              <a:t>Markdown</a:t>
            </a:r>
            <a:r>
              <a:rPr lang="zh-CN" altLang="en-US" dirty="0"/>
              <a:t>语法的最大亮点，也是它</a:t>
            </a:r>
            <a:r>
              <a:rPr lang="zh-CN" altLang="en-US" b="1" dirty="0"/>
              <a:t>为什么</a:t>
            </a:r>
            <a:r>
              <a:rPr lang="zh-CN" altLang="en-US" dirty="0"/>
              <a:t>能提高书写效率的原因。</a:t>
            </a:r>
          </a:p>
          <a:p>
            <a:r>
              <a:rPr lang="en-US" altLang="zh-CN" b="1" dirty="0"/>
              <a:t>0.1 </a:t>
            </a:r>
            <a:r>
              <a:rPr lang="zh-CN" altLang="en-US" b="1" dirty="0"/>
              <a:t>易写</a:t>
            </a:r>
            <a:endParaRPr lang="zh-CN" altLang="en-US" dirty="0"/>
          </a:p>
          <a:p>
            <a:r>
              <a:rPr lang="en-US" altLang="zh-CN" dirty="0"/>
              <a:t>Markdown</a:t>
            </a:r>
            <a:r>
              <a:rPr lang="zh-CN" altLang="en-US" dirty="0"/>
              <a:t>语法十分简单，常</a:t>
            </a:r>
            <a:r>
              <a:rPr lang="zh-CN" altLang="en-US" b="1" dirty="0"/>
              <a:t>用</a:t>
            </a:r>
            <a:r>
              <a:rPr lang="zh-CN" altLang="en-US" dirty="0"/>
              <a:t>的标记符号不超过十个，</a:t>
            </a:r>
            <a:r>
              <a:rPr lang="zh-CN" altLang="en-US" b="1" dirty="0"/>
              <a:t>用</a:t>
            </a:r>
            <a:r>
              <a:rPr lang="zh-CN" altLang="en-US" dirty="0"/>
              <a:t>于日常写作记录绰绰有余。但这十个不到的标记符号，却能让人优雅地沉浸式写作，专注内容而不纠结排版，像写代码一样写文档，大大提高书写效率。名副其实的「码字神器」。</a:t>
            </a:r>
            <a:endParaRPr lang="en-US" altLang="zh-CN" dirty="0"/>
          </a:p>
          <a:p>
            <a:r>
              <a:rPr lang="en-US" altLang="zh-CN" b="1" dirty="0"/>
              <a:t>0.2 </a:t>
            </a:r>
            <a:r>
              <a:rPr lang="zh-CN" altLang="en-US" b="1" dirty="0"/>
              <a:t>易读</a:t>
            </a:r>
            <a:endParaRPr lang="zh-CN" altLang="en-US" dirty="0"/>
          </a:p>
          <a:p>
            <a:r>
              <a:rPr lang="zh-CN" altLang="en-US" dirty="0"/>
              <a:t>兼顾「什么人都能打开」和「排版样式不变」。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33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E0E491-277A-45E2-B35E-F14E0469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1. </a:t>
            </a:r>
            <a:r>
              <a:rPr lang="zh-CN" altLang="en-US" b="1" dirty="0"/>
              <a:t>用</a:t>
            </a:r>
            <a:r>
              <a:rPr lang="en-US" altLang="zh-CN" cap="none" dirty="0"/>
              <a:t>Markdown</a:t>
            </a:r>
            <a:r>
              <a:rPr lang="zh-CN" altLang="en-US" dirty="0"/>
              <a:t>可以做什么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A70B25-7101-4B1B-85D9-D71FBB3A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1.1 </a:t>
            </a:r>
            <a:r>
              <a:rPr lang="zh-CN" altLang="en-US" b="1" dirty="0"/>
              <a:t>写日志 快速排版编辑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E2F7CD-5F50-4967-8929-7BD4C3E2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326800"/>
            <a:ext cx="5886450" cy="4259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5F2653-F81E-465D-892A-0A144E3C8105}"/>
              </a:ext>
            </a:extLst>
          </p:cNvPr>
          <p:cNvSpPr txBox="1"/>
          <p:nvPr/>
        </p:nvSpPr>
        <p:spPr>
          <a:xfrm>
            <a:off x="7800975" y="427172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两侧内容可对照编辑、查看。</a:t>
            </a:r>
          </a:p>
        </p:txBody>
      </p:sp>
    </p:spTree>
    <p:extLst>
      <p:ext uri="{BB962C8B-B14F-4D97-AF65-F5344CB8AC3E}">
        <p14:creationId xmlns:p14="http://schemas.microsoft.com/office/powerpoint/2010/main" val="57392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E1F64C-CA1C-4A65-A733-BA77B4D73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写程序？代码区块高亮标记一目了然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47180B-997C-4763-A651-D1D67D01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写日志、技术文稿、记录代码片段、起草邮件，都可以使</a:t>
            </a:r>
            <a:r>
              <a:rPr lang="zh-CN" altLang="en-US" b="1" dirty="0"/>
              <a:t>用</a:t>
            </a:r>
            <a:r>
              <a:rPr lang="en-US" altLang="zh-CN" dirty="0"/>
              <a:t>Markdown</a:t>
            </a:r>
            <a:r>
              <a:rPr lang="zh-CN" altLang="en-US" dirty="0"/>
              <a:t>快速记录内容，代码区块让代码片段记录更清晰，使用“</a:t>
            </a:r>
            <a:r>
              <a:rPr lang="en-US" altLang="zh-CN" dirty="0"/>
              <a:t>```</a:t>
            </a:r>
            <a:r>
              <a:rPr lang="zh-CN" altLang="en-US" dirty="0"/>
              <a:t>”即可创建代码块。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9CD390-73BA-4F19-90D3-50DC979E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42" y="2607794"/>
            <a:ext cx="10707199" cy="3640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675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E7AA6-137B-4D03-A11B-AB1A45FA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276" y="995968"/>
            <a:ext cx="5114924" cy="1260000"/>
          </a:xfrm>
        </p:spPr>
        <p:txBody>
          <a:bodyPr/>
          <a:lstStyle/>
          <a:p>
            <a:r>
              <a:rPr lang="en-US" altLang="zh-CN" cap="none" dirty="0"/>
              <a:t>Google</a:t>
            </a:r>
            <a:endParaRPr lang="zh-CN" altLang="en-US" cap="none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C7D3DD-3F93-4947-A1D3-C576A19A7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276" y="2255968"/>
            <a:ext cx="5114924" cy="4049582"/>
          </a:xfrm>
        </p:spPr>
        <p:txBody>
          <a:bodyPr>
            <a:normAutofit/>
          </a:bodyPr>
          <a:lstStyle/>
          <a:p>
            <a:r>
              <a:rPr lang="zh-CN" altLang="en-US" dirty="0"/>
              <a:t>众所周知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B155DB4D-6B76-4FA4-B077-661AB44A47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1466" t="3" r="21893" b="3"/>
          <a:stretch/>
        </p:blipFill>
        <p:spPr>
          <a:xfrm>
            <a:off x="1624692" y="1869621"/>
            <a:ext cx="3623461" cy="3600000"/>
          </a:xfrm>
        </p:spPr>
      </p:pic>
    </p:spTree>
    <p:extLst>
      <p:ext uri="{BB962C8B-B14F-4D97-AF65-F5344CB8AC3E}">
        <p14:creationId xmlns:p14="http://schemas.microsoft.com/office/powerpoint/2010/main" val="196224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E1F64C-CA1C-4A65-A733-BA77B4D73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课堂笔记？</a:t>
            </a:r>
            <a:r>
              <a:rPr lang="en-US" altLang="zh-CN" b="1" cap="none" dirty="0"/>
              <a:t>Markdown</a:t>
            </a:r>
            <a:r>
              <a:rPr lang="zh-CN" altLang="en-US" b="1" dirty="0"/>
              <a:t>将公式全搞定</a:t>
            </a:r>
            <a:endParaRPr lang="en-US" altLang="zh-CN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47180B-997C-4763-A651-D1D67D01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如果你是科研人员或学生，电子笔记无法记录完整公式？纸质笔记不够工整清晰？</a:t>
            </a:r>
            <a:r>
              <a:rPr lang="zh-CN" altLang="en-US" b="1" dirty="0"/>
              <a:t>用</a:t>
            </a:r>
            <a:r>
              <a:rPr lang="en-US" altLang="zh-CN" dirty="0"/>
              <a:t>Markdown</a:t>
            </a:r>
            <a:r>
              <a:rPr lang="zh-CN" altLang="en-US" dirty="0"/>
              <a:t>结合</a:t>
            </a:r>
            <a:r>
              <a:rPr lang="en-US" altLang="zh-CN" dirty="0"/>
              <a:t>LaTeX</a:t>
            </a:r>
            <a:r>
              <a:rPr lang="zh-CN" altLang="en-US" dirty="0"/>
              <a:t>可以轻松插入各种公式，顺利撰写科技论文，记录工科笔记。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3FD849B-12C8-4B68-A515-99858EBD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658219"/>
            <a:ext cx="5562600" cy="39894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1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A4C115-9E4C-459A-8B42-0CFCD0B4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做项目？用</a:t>
            </a:r>
            <a:r>
              <a:rPr lang="en-US" altLang="zh-CN" b="1" cap="none" dirty="0"/>
              <a:t>Markdown</a:t>
            </a:r>
            <a:r>
              <a:rPr lang="zh-CN" altLang="en-US" b="1" dirty="0"/>
              <a:t>流程图、甘特图有条不紊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E38D33-9973-468C-8F64-4112DF2E0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最能带你飞的就是在编辑器中使</a:t>
            </a:r>
            <a:r>
              <a:rPr lang="zh-CN" altLang="en-US" b="1" dirty="0"/>
              <a:t>用</a:t>
            </a:r>
            <a:r>
              <a:rPr lang="zh-CN" altLang="en-US" dirty="0"/>
              <a:t>标记语言绘图绘表的功能。当有稍显复杂的项目时，表格、流程图有助于你理清关系与逻辑；遇到时间较长，需</a:t>
            </a:r>
            <a:r>
              <a:rPr lang="zh-CN" altLang="en-US" b="1" dirty="0"/>
              <a:t>要</a:t>
            </a:r>
            <a:r>
              <a:rPr lang="zh-CN" altLang="en-US" dirty="0"/>
              <a:t>多个小任务协同的项目，甘特图能帮助你合理安排时间进度，做到不拖延，不</a:t>
            </a:r>
            <a:r>
              <a:rPr lang="en-US" altLang="zh-CN" dirty="0"/>
              <a:t>delay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用</a:t>
            </a:r>
            <a:r>
              <a:rPr lang="en-US" altLang="zh-CN" dirty="0"/>
              <a:t>Markdown</a:t>
            </a:r>
            <a:r>
              <a:rPr lang="zh-CN" altLang="en-US" dirty="0"/>
              <a:t>做甘特图，计划、记录、检验每个任务的时间节点，把控项目中的每一个细节。</a:t>
            </a:r>
          </a:p>
          <a:p>
            <a:endParaRPr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D5388F6-F413-4922-ACB9-C1D8479F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41" y="3314700"/>
            <a:ext cx="6221877" cy="3295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17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B0EE24-3096-4C86-9A0A-7A77831D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高效办公？分解任务记录</a:t>
            </a:r>
            <a:r>
              <a:rPr lang="en-US" altLang="zh-CN" b="1" cap="none" dirty="0" err="1"/>
              <a:t>ToDo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C41553F-94C5-4114-81F8-5D389BEAB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在自己办公时，除了基本的</a:t>
            </a:r>
            <a:r>
              <a:rPr lang="en-US" altLang="zh-CN" dirty="0" err="1"/>
              <a:t>todo</a:t>
            </a:r>
            <a:r>
              <a:rPr lang="en-US" altLang="zh-CN" dirty="0"/>
              <a:t> check</a:t>
            </a:r>
            <a:r>
              <a:rPr lang="zh-CN" altLang="en-US" dirty="0"/>
              <a:t>，将每个任务细分成每一个子任务，分步骤高效完成。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D7D3F47-5CF6-4074-A215-2037856E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357438"/>
            <a:ext cx="7429500" cy="33316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1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88102B-29E2-415C-98D7-A177D8CF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云服务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CB5B59D4-FCE9-4B36-BB07-A24D7A5330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19" r="5219"/>
          <a:stretch>
            <a:fillRect/>
          </a:stretch>
        </p:blipFill>
        <p:spPr>
          <a:xfrm>
            <a:off x="727575" y="1143000"/>
            <a:ext cx="5476642" cy="4589585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27DB38A-1876-4136-B8DC-5AD560C9E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VPS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SSH</a:t>
            </a:r>
            <a:r>
              <a:rPr lang="zh-CN" altLang="en-US" dirty="0"/>
              <a:t>连接。</a:t>
            </a:r>
            <a:endParaRPr lang="en-US" altLang="zh-CN" dirty="0"/>
          </a:p>
          <a:p>
            <a:r>
              <a:rPr lang="en-US" altLang="zh-CN" dirty="0"/>
              <a:t>VPS</a:t>
            </a:r>
            <a:r>
              <a:rPr lang="zh-CN" altLang="en-US" dirty="0"/>
              <a:t>可以干什么？</a:t>
            </a:r>
            <a:endParaRPr lang="en-US" altLang="zh-CN" dirty="0"/>
          </a:p>
          <a:p>
            <a:r>
              <a:rPr lang="zh-CN" altLang="en-US" dirty="0"/>
              <a:t>域名。</a:t>
            </a:r>
          </a:p>
        </p:txBody>
      </p:sp>
    </p:spTree>
    <p:extLst>
      <p:ext uri="{BB962C8B-B14F-4D97-AF65-F5344CB8AC3E}">
        <p14:creationId xmlns:p14="http://schemas.microsoft.com/office/powerpoint/2010/main" val="4014359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2421D-00FB-48DF-817B-413FF593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Visual Studio Code</a:t>
            </a:r>
            <a:endParaRPr lang="zh-CN" altLang="en-US" cap="none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88F1E13-EAFD-4E0E-9F24-C4E74EF865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054" t="3" r="6721" b="3"/>
          <a:stretch/>
        </p:blipFill>
        <p:spPr>
          <a:xfrm>
            <a:off x="685801" y="1803679"/>
            <a:ext cx="5150097" cy="3250642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62ACB4B-1E15-4A3F-A7F7-CBEAB4936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正如我们之前所说的，</a:t>
            </a:r>
            <a:r>
              <a:rPr lang="en-US" altLang="zh-CN" dirty="0"/>
              <a:t>Visual Studio Code</a:t>
            </a:r>
            <a:r>
              <a:rPr lang="zh-CN" altLang="en-US" dirty="0"/>
              <a:t>只是一个编辑器，并不是一个</a:t>
            </a:r>
            <a:r>
              <a:rPr lang="en-US" altLang="zh-CN" dirty="0"/>
              <a:t>IDE</a:t>
            </a:r>
            <a:r>
              <a:rPr lang="zh-CN" altLang="en-US" dirty="0"/>
              <a:t>，但是它具有非常厉害的功能，不如让我们来看看。</a:t>
            </a:r>
          </a:p>
        </p:txBody>
      </p:sp>
    </p:spTree>
    <p:extLst>
      <p:ext uri="{BB962C8B-B14F-4D97-AF65-F5344CB8AC3E}">
        <p14:creationId xmlns:p14="http://schemas.microsoft.com/office/powerpoint/2010/main" val="301227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5826F5-2CCF-4115-ACC8-4334099B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将</a:t>
            </a:r>
            <a:r>
              <a:rPr lang="en-US" altLang="zh-CN" cap="none" dirty="0"/>
              <a:t>VS Code</a:t>
            </a:r>
            <a:r>
              <a:rPr lang="zh-CN" altLang="en-US" cap="none" dirty="0"/>
              <a:t>变成</a:t>
            </a:r>
            <a:r>
              <a:rPr lang="en-US" altLang="zh-CN" cap="none" dirty="0"/>
              <a:t>IDE</a:t>
            </a:r>
            <a:r>
              <a:rPr lang="zh-CN" altLang="en-US" cap="none" dirty="0"/>
              <a:t>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75E187-FD46-4B2A-A68F-DE774AAE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只需要在</a:t>
            </a:r>
            <a:r>
              <a:rPr lang="en-US" altLang="zh-CN" dirty="0"/>
              <a:t>VS Code</a:t>
            </a:r>
            <a:r>
              <a:rPr lang="zh-CN" altLang="en-US" dirty="0"/>
              <a:t>的扩展商店中安装几个扩展并进行一些配置即可。</a:t>
            </a:r>
            <a:endParaRPr lang="en-US" altLang="zh-CN" dirty="0"/>
          </a:p>
          <a:p>
            <a:r>
              <a:rPr lang="en-US" altLang="zh-CN" dirty="0"/>
              <a:t>VS Code</a:t>
            </a:r>
            <a:r>
              <a:rPr lang="zh-CN" altLang="en-US" dirty="0"/>
              <a:t>本体安装包不足</a:t>
            </a:r>
            <a:r>
              <a:rPr lang="en-US" altLang="zh-CN" dirty="0"/>
              <a:t>50M</a:t>
            </a:r>
            <a:r>
              <a:rPr lang="zh-CN" altLang="en-US" dirty="0"/>
              <a:t>，而扩展更是几秒钟装完，</a:t>
            </a:r>
            <a:r>
              <a:rPr lang="en-US" altLang="zh-CN" dirty="0"/>
              <a:t>VS</a:t>
            </a:r>
            <a:r>
              <a:rPr lang="zh-CN" altLang="en-US" dirty="0"/>
              <a:t>的下载安装多达</a:t>
            </a:r>
            <a:r>
              <a:rPr lang="en-US" altLang="zh-CN" dirty="0"/>
              <a:t>10+G</a:t>
            </a:r>
            <a:r>
              <a:rPr lang="zh-CN" altLang="en-US" dirty="0"/>
              <a:t>，界面也没有</a:t>
            </a:r>
            <a:r>
              <a:rPr lang="en-US" altLang="zh-CN" dirty="0"/>
              <a:t>VS Code</a:t>
            </a:r>
            <a:r>
              <a:rPr lang="zh-CN" altLang="en-US" dirty="0"/>
              <a:t>优美，所以为什么不用</a:t>
            </a:r>
            <a:r>
              <a:rPr lang="en-US" altLang="zh-CN" dirty="0"/>
              <a:t>VS Code</a:t>
            </a:r>
            <a:r>
              <a:rPr lang="zh-CN" altLang="en-US" dirty="0"/>
              <a:t>呢？</a:t>
            </a:r>
            <a:endParaRPr lang="en-US" altLang="zh-CN" dirty="0"/>
          </a:p>
          <a:p>
            <a:r>
              <a:rPr lang="zh-CN" altLang="en-US" dirty="0"/>
              <a:t>当然对于新人来说，编译的配置需要花一定时间，大概需要半个小时到一个小时左右。</a:t>
            </a:r>
          </a:p>
        </p:txBody>
      </p:sp>
    </p:spTree>
    <p:extLst>
      <p:ext uri="{BB962C8B-B14F-4D97-AF65-F5344CB8AC3E}">
        <p14:creationId xmlns:p14="http://schemas.microsoft.com/office/powerpoint/2010/main" val="170820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3611F3-EB2C-4AD1-97A0-E74975CC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界面一览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9090051-33ED-489A-9805-57B96CEFC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78A7E0-9762-4BAE-B984-7F1EAE6A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88526"/>
            <a:ext cx="9308431" cy="4988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1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7BD5A8-0757-4626-ADCC-82CB20AC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一目了然的搜索与替换功能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16744F-0CB3-4627-87C0-72D029D3F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E3FB6D-3CA4-4FDC-A6D2-DCD20F24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1974267"/>
            <a:ext cx="4954327" cy="43979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9552201"/>
      </p:ext>
    </p:extLst>
  </p:cSld>
  <p:clrMapOvr>
    <a:masterClrMapping/>
  </p:clrMapOvr>
  <p:transition spd="slow">
    <p:wheel spokes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AAE51A-AEE6-42D7-8916-30ACE056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集成图形化</a:t>
            </a:r>
            <a:r>
              <a:rPr lang="en-US" altLang="zh-CN" cap="none" dirty="0"/>
              <a:t>Git</a:t>
            </a:r>
            <a:r>
              <a:rPr lang="zh-CN" altLang="en-US" dirty="0"/>
              <a:t>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E2921E-D9FF-4EB0-A00B-BC6A584FB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C4C6BF-FCCE-41DA-96DA-698B47E3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2050575"/>
            <a:ext cx="3693694" cy="39964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098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E1BC02-8FA4-409B-888E-7317629B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集成终端！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193972-AF47-4E63-86DC-1D623FC5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9DB1BE-53B3-4AE3-A370-5293F104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66" y="2636248"/>
            <a:ext cx="11225233" cy="31549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728047396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cap="none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endParaRPr lang="zh-CN" altLang="en-US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E3F3D3-E33B-4CC0-A31E-7554F6B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altLang="zh-CN" dirty="0" err="1"/>
              <a:t>Github</a:t>
            </a:r>
            <a:r>
              <a:rPr lang="en-US" altLang="zh-CN" dirty="0"/>
              <a:t> Social Coding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这是一个开源社区，在这里，你可以看到各路大神，各个大企写的程序和开发的项目。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概念解释：</a:t>
            </a:r>
            <a:endParaRPr lang="en-US" altLang="zh-CN" dirty="0"/>
          </a:p>
          <a:p>
            <a:pPr rtl="0"/>
            <a:r>
              <a:rPr lang="zh-CN" altLang="en-US" dirty="0"/>
              <a:t>开源：公开源代码，任何人都可以查阅并编辑开源的程序。</a:t>
            </a:r>
            <a:endParaRPr lang="en-US" altLang="zh-CN" dirty="0"/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闭源：封闭源代码，非有关人士无法访问程序的源代码，只能使用该程序。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BB28C37B-9E53-4D2E-8685-C61171B351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32" b="132"/>
          <a:stretch>
            <a:fillRect/>
          </a:stretch>
        </p:blipFill>
        <p:spPr>
          <a:xfrm>
            <a:off x="1609725" y="1797050"/>
            <a:ext cx="3600450" cy="3600450"/>
          </a:xfrm>
        </p:spPr>
      </p:pic>
    </p:spTree>
    <p:extLst>
      <p:ext uri="{BB962C8B-B14F-4D97-AF65-F5344CB8AC3E}">
        <p14:creationId xmlns:p14="http://schemas.microsoft.com/office/powerpoint/2010/main" val="194386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2BDD35-D465-4147-9A2F-902F3ECC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强大直观的调试功能！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A4BDA0E-4253-471B-81C6-76445DC07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77519-9DF6-4CD0-A95C-F32D16A70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85" y="1719111"/>
            <a:ext cx="9079832" cy="4861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95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F4E39E-DBD4-48FC-B4C6-5803B513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种类繁多的扩展商店！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3853BB-96A2-4014-AFF1-8E42C1BF5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4813665"/>
          </a:xfrm>
        </p:spPr>
        <p:txBody>
          <a:bodyPr>
            <a:normAutofit/>
          </a:bodyPr>
          <a:lstStyle/>
          <a:p>
            <a:r>
              <a:rPr lang="zh-CN" altLang="en-US" dirty="0"/>
              <a:t>我装载的扩展：</a:t>
            </a:r>
            <a:endParaRPr lang="en-US" altLang="zh-CN" dirty="0"/>
          </a:p>
          <a:p>
            <a:r>
              <a:rPr lang="en-US" altLang="zh-CN" dirty="0"/>
              <a:t>C/C++</a:t>
            </a:r>
          </a:p>
          <a:p>
            <a:r>
              <a:rPr lang="en-US" altLang="zh-CN" dirty="0"/>
              <a:t>Chinese</a:t>
            </a:r>
            <a:r>
              <a:rPr lang="zh-CN" altLang="en-US" dirty="0"/>
              <a:t>（</a:t>
            </a:r>
            <a:r>
              <a:rPr lang="en-US" altLang="zh-CN" dirty="0"/>
              <a:t>Simplified</a:t>
            </a:r>
            <a:r>
              <a:rPr lang="zh-CN" altLang="en-US" dirty="0"/>
              <a:t>）</a:t>
            </a:r>
            <a:r>
              <a:rPr lang="en-US" altLang="zh-CN" dirty="0"/>
              <a:t>Language Pack</a:t>
            </a:r>
          </a:p>
          <a:p>
            <a:r>
              <a:rPr lang="en-US" altLang="zh-CN" dirty="0"/>
              <a:t>Git History</a:t>
            </a:r>
          </a:p>
          <a:p>
            <a:r>
              <a:rPr lang="en-US" altLang="zh-CN" dirty="0"/>
              <a:t>Language-stylus</a:t>
            </a:r>
          </a:p>
          <a:p>
            <a:r>
              <a:rPr lang="en-US" altLang="zh-CN" dirty="0"/>
              <a:t>Markdown All in One</a:t>
            </a:r>
          </a:p>
          <a:p>
            <a:r>
              <a:rPr lang="en-US" altLang="zh-CN" dirty="0" err="1"/>
              <a:t>Markdown+Math</a:t>
            </a:r>
            <a:endParaRPr lang="en-US" altLang="zh-CN" dirty="0"/>
          </a:p>
          <a:p>
            <a:r>
              <a:rPr lang="en-US" altLang="zh-CN" dirty="0"/>
              <a:t>Material Icon Theme</a:t>
            </a:r>
          </a:p>
          <a:p>
            <a:r>
              <a:rPr lang="en-US" altLang="zh-CN" dirty="0" err="1"/>
              <a:t>Npm</a:t>
            </a:r>
            <a:endParaRPr lang="en-US" altLang="zh-CN" dirty="0"/>
          </a:p>
          <a:p>
            <a:r>
              <a:rPr lang="en-US" altLang="zh-CN" dirty="0"/>
              <a:t>Power Mode</a:t>
            </a:r>
          </a:p>
          <a:p>
            <a:r>
              <a:rPr lang="en-US" altLang="zh-CN" dirty="0"/>
              <a:t>Language-Swig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302A8-4128-4CAF-8AF9-C1BF77BE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29" y="609600"/>
            <a:ext cx="3406435" cy="6073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213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35EDA6A-33FC-4E92-9DD9-3582D90A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分屏！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7AFA0A3-A0F9-4EFE-9275-784D4359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078520-B4C4-40B4-9F77-0CE49FB2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6" y="1869600"/>
            <a:ext cx="8758989" cy="4476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96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A4DE5D-4418-4A06-AE7B-78993BF6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再分屏！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D8CF22-6104-4DC2-AAF7-5655FC32B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93BB7E-C242-4C24-90D5-A53690B3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10" y="1747677"/>
            <a:ext cx="9545053" cy="4652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91629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C55561-3D33-47E7-AA43-ED97AE32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</a:t>
            </a:r>
            <a:r>
              <a:rPr lang="en-US" altLang="zh-CN" cap="none" dirty="0"/>
              <a:t>Markdown</a:t>
            </a:r>
            <a:r>
              <a:rPr lang="zh-CN" altLang="en-US" dirty="0"/>
              <a:t>解析预览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DA27EE-D19B-40D0-8DE1-DFFFAB436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9E9E8F-65EA-4D1E-8A48-A9D11F1CD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1659194"/>
            <a:ext cx="9817768" cy="4939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713442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C9869-2952-416B-81C3-A00F1D8CA6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谢谢大家！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C43EF8-1437-42AE-B36F-67CE2B1BD7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希望大家通过这节课能有所收获</a:t>
            </a:r>
          </a:p>
        </p:txBody>
      </p:sp>
    </p:spTree>
    <p:extLst>
      <p:ext uri="{BB962C8B-B14F-4D97-AF65-F5344CB8AC3E}">
        <p14:creationId xmlns:p14="http://schemas.microsoft.com/office/powerpoint/2010/main" val="206514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02E329-4DFE-40AC-B62D-7208EABB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Stack Overflow + Google </a:t>
            </a:r>
            <a:r>
              <a:rPr lang="zh-CN" altLang="en-US" cap="none" dirty="0"/>
              <a:t>可以解决程序员 </a:t>
            </a:r>
            <a:r>
              <a:rPr lang="en-US" altLang="zh-CN" cap="none" dirty="0"/>
              <a:t>95% </a:t>
            </a:r>
            <a:r>
              <a:rPr lang="zh-CN" altLang="en-US" cap="none" dirty="0"/>
              <a:t>的问题</a:t>
            </a:r>
          </a:p>
        </p:txBody>
      </p:sp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40338705-2209-4B6F-B4C9-E86BB6821C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4553" t="4147" r="4841" b="4650"/>
          <a:stretch/>
        </p:blipFill>
        <p:spPr>
          <a:xfrm>
            <a:off x="1461408" y="2057400"/>
            <a:ext cx="3477986" cy="3526971"/>
          </a:xfrm>
        </p:spPr>
      </p:pic>
      <p:pic>
        <p:nvPicPr>
          <p:cNvPr id="20" name="内容占位符 19">
            <a:extLst>
              <a:ext uri="{FF2B5EF4-FFF2-40B4-BE49-F238E27FC236}">
                <a16:creationId xmlns:a16="http://schemas.microsoft.com/office/drawing/2014/main" id="{3218B0A6-B93E-44BE-8E6D-ABDBC51A15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4686" t="4081" r="5546" b="4587"/>
          <a:stretch/>
        </p:blipFill>
        <p:spPr>
          <a:xfrm>
            <a:off x="7252606" y="2057400"/>
            <a:ext cx="3477984" cy="3526971"/>
          </a:xfr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3D8F107-CAA9-43E6-85C8-97D6B5D3C803}"/>
              </a:ext>
            </a:extLst>
          </p:cNvPr>
          <p:cNvSpPr txBox="1"/>
          <p:nvPr/>
        </p:nvSpPr>
        <p:spPr>
          <a:xfrm>
            <a:off x="5743017" y="3159165"/>
            <a:ext cx="7264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/>
              <a:t>+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102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C9433F7-AC11-4A75-818F-1C0BAFC2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云服务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E274F48-9341-4769-B986-A335AA6A05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17364" y="2145093"/>
            <a:ext cx="3606510" cy="3600000"/>
          </a:xfr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B18FCBA-3C90-40F3-9630-C42B0719A6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68128" y="2145093"/>
            <a:ext cx="3600000" cy="3600000"/>
          </a:xfrm>
        </p:spPr>
      </p:pic>
    </p:spTree>
    <p:extLst>
      <p:ext uri="{BB962C8B-B14F-4D97-AF65-F5344CB8AC3E}">
        <p14:creationId xmlns:p14="http://schemas.microsoft.com/office/powerpoint/2010/main" val="122171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104321_TF22736411" id="{C8A84CEA-464C-4C61-ABB0-51C51A7075BA}" vid="{E159BA03-2511-485C-906B-AE644D895B0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3E21D3-7788-4819-8437-C5C4B0C5D46D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fb0879af-3eba-417a-a55a-ffe6dcd6ca77"/>
    <ds:schemaRef ds:uri="6dc4bcd6-49db-4c07-9060-8acfc67cef9f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63CD11F-9FDB-4628-B708-63BFB2D68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BF972C-B81A-46A3-BFB2-A01F0B5DBC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历史知识演示文稿中的著名事件</Template>
  <TotalTime>0</TotalTime>
  <Words>9681</Words>
  <Application>Microsoft Office PowerPoint</Application>
  <PresentationFormat>宽屏</PresentationFormat>
  <Paragraphs>494</Paragraphs>
  <Slides>75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0" baseType="lpstr">
      <vt:lpstr>Microsoft YaHei UI</vt:lpstr>
      <vt:lpstr>Arial</vt:lpstr>
      <vt:lpstr>Corbel</vt:lpstr>
      <vt:lpstr>Vivaldi</vt:lpstr>
      <vt:lpstr>天体</vt:lpstr>
      <vt:lpstr>计算机类新生指导课</vt:lpstr>
      <vt:lpstr>学习编程, 既要考虑诗和远方, 也要考虑眼前的苟且。</vt:lpstr>
      <vt:lpstr>马克思</vt:lpstr>
      <vt:lpstr>今天要教授的内容</vt:lpstr>
      <vt:lpstr>Stack Overflow</vt:lpstr>
      <vt:lpstr>Google</vt:lpstr>
      <vt:lpstr>Github</vt:lpstr>
      <vt:lpstr>Stack Overflow + Google 可以解决程序员 95% 的问题</vt:lpstr>
      <vt:lpstr>云服务</vt:lpstr>
      <vt:lpstr>Visual Studio Code</vt:lpstr>
      <vt:lpstr>Python 与 C语言</vt:lpstr>
      <vt:lpstr>原则、方法与技巧</vt:lpstr>
      <vt:lpstr>两不要与三要：</vt:lpstr>
      <vt:lpstr>如何问问题？</vt:lpstr>
      <vt:lpstr>Git</vt:lpstr>
      <vt:lpstr>Git 是什么？</vt:lpstr>
      <vt:lpstr>Git 是什么？</vt:lpstr>
      <vt:lpstr>Git 是什么？</vt:lpstr>
      <vt:lpstr>Git 的诞生</vt:lpstr>
      <vt:lpstr>集中式 VS 分布式</vt:lpstr>
      <vt:lpstr>集中式 vs 分布式</vt:lpstr>
      <vt:lpstr>集中式 vs 分布式</vt:lpstr>
      <vt:lpstr>Git 的安装</vt:lpstr>
      <vt:lpstr>Git 的使用</vt:lpstr>
      <vt:lpstr>把文件添加到版本库</vt:lpstr>
      <vt:lpstr>把文件添加到版本库</vt:lpstr>
      <vt:lpstr>把文件添加到版本库</vt:lpstr>
      <vt:lpstr>时光机穿梭</vt:lpstr>
      <vt:lpstr>时光机穿梭</vt:lpstr>
      <vt:lpstr>版本回退</vt:lpstr>
      <vt:lpstr>版本回退</vt:lpstr>
      <vt:lpstr>版本回退</vt:lpstr>
      <vt:lpstr>版本回退</vt:lpstr>
      <vt:lpstr>版本回退</vt:lpstr>
      <vt:lpstr>版本回退</vt:lpstr>
      <vt:lpstr>撤销修改</vt:lpstr>
      <vt:lpstr>撤销修改</vt:lpstr>
      <vt:lpstr>撤销修改</vt:lpstr>
      <vt:lpstr>撤销修改</vt:lpstr>
      <vt:lpstr>分支管理</vt:lpstr>
      <vt:lpstr>创建与合并分支</vt:lpstr>
      <vt:lpstr>创建与合并分支</vt:lpstr>
      <vt:lpstr>创建与合并分支</vt:lpstr>
      <vt:lpstr>创建与合并分支</vt:lpstr>
      <vt:lpstr>分支切换</vt:lpstr>
      <vt:lpstr>Git</vt:lpstr>
      <vt:lpstr>Github</vt:lpstr>
      <vt:lpstr>GitHub -- 远程代码管理</vt:lpstr>
      <vt:lpstr>GitHub – 开源创作社区</vt:lpstr>
      <vt:lpstr>GitHub – 开源创作社区</vt:lpstr>
      <vt:lpstr>GFW &amp; Ladder</vt:lpstr>
      <vt:lpstr>Ladder -- VPN</vt:lpstr>
      <vt:lpstr>Ladder -- SSR</vt:lpstr>
      <vt:lpstr>VPN与SSR、SS的区别？</vt:lpstr>
      <vt:lpstr>推荐的SSR：ZionLadder</vt:lpstr>
      <vt:lpstr>Markdown &amp; LaTeX</vt:lpstr>
      <vt:lpstr>为什么你应该用Markdown进行写作？</vt:lpstr>
      <vt:lpstr>1. 用Markdown可以做什么</vt:lpstr>
      <vt:lpstr>写程序？代码区块高亮标记一目了然</vt:lpstr>
      <vt:lpstr>课堂笔记？Markdown将公式全搞定</vt:lpstr>
      <vt:lpstr>做项目？用Markdown流程图、甘特图有条不紊</vt:lpstr>
      <vt:lpstr>高效办公？分解任务记录ToDo</vt:lpstr>
      <vt:lpstr>云服务</vt:lpstr>
      <vt:lpstr>Visual Studio Code</vt:lpstr>
      <vt:lpstr>将VS Code变成IDE！</vt:lpstr>
      <vt:lpstr>界面一览</vt:lpstr>
      <vt:lpstr>一目了然的搜索与替换功能</vt:lpstr>
      <vt:lpstr>集成图形化Git！</vt:lpstr>
      <vt:lpstr>集成终端！</vt:lpstr>
      <vt:lpstr>强大直观的调试功能！</vt:lpstr>
      <vt:lpstr>种类繁多的扩展商店！</vt:lpstr>
      <vt:lpstr>分屏！</vt:lpstr>
      <vt:lpstr>再分屏！</vt:lpstr>
      <vt:lpstr>集成Markdown解析预览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2019-10-10T07:55:54Z</dcterms:created>
  <dcterms:modified xsi:type="dcterms:W3CDTF">2019-10-12T18:24:50Z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